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Lst>
  <p:sldSz cx="18288000" cy="10287000"/>
  <p:notesSz cx="6858000" cy="9144000"/>
  <p:embeddedFontLst>
    <p:embeddedFont>
      <p:font typeface="Arial Nova Bold" panose="020B0604020202020204" charset="0"/>
      <p:regular r:id="rId24"/>
    </p:embeddedFont>
    <p:embeddedFont>
      <p:font typeface="Bogart Bold" panose="020B0604020202020204" charset="0"/>
      <p:regular r:id="rId25"/>
    </p:embeddedFont>
    <p:embeddedFont>
      <p:font typeface="Calibri" panose="020F0502020204030204" pitchFamily="34" charset="0"/>
      <p:regular r:id="rId26"/>
      <p:bold r:id="rId27"/>
      <p:italic r:id="rId28"/>
      <p:boldItalic r:id="rId29"/>
    </p:embeddedFont>
    <p:embeddedFont>
      <p:font typeface="Inter" panose="020B0604020202020204" charset="0"/>
      <p:regular r:id="rId30"/>
    </p:embeddedFont>
    <p:embeddedFont>
      <p:font typeface="Inter Bold" panose="020B0604020202020204" charset="0"/>
      <p:regular r:id="rId31"/>
    </p:embeddedFont>
    <p:embeddedFont>
      <p:font typeface="Inter Light" panose="020B0604020202020204" charset="0"/>
      <p:regular r:id="rId32"/>
    </p:embeddedFont>
    <p:embeddedFont>
      <p:font typeface="Muli Semi-Bold" panose="020B0604020202020204" charset="0"/>
      <p:regular r:id="rId33"/>
    </p:embeddedFont>
    <p:embeddedFont>
      <p:font typeface="Open Sans" panose="020B0606030504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svg"/><Relationship Id="rId7"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19.svg"/><Relationship Id="rId10" Type="http://schemas.openxmlformats.org/officeDocument/2006/relationships/image" Target="../media/image38.jpeg"/><Relationship Id="rId4" Type="http://schemas.openxmlformats.org/officeDocument/2006/relationships/image" Target="../media/image18.png"/><Relationship Id="rId9" Type="http://schemas.openxmlformats.org/officeDocument/2006/relationships/image" Target="../media/image37.jpe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8.jpeg"/><Relationship Id="rId5" Type="http://schemas.openxmlformats.org/officeDocument/2006/relationships/image" Target="../media/image18.png"/><Relationship Id="rId10" Type="http://schemas.openxmlformats.org/officeDocument/2006/relationships/image" Target="../media/image37.jpeg"/><Relationship Id="rId4" Type="http://schemas.openxmlformats.org/officeDocument/2006/relationships/image" Target="../media/image33.svg"/><Relationship Id="rId9" Type="http://schemas.openxmlformats.org/officeDocument/2006/relationships/image" Target="../media/image3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17244" y="7187070"/>
            <a:ext cx="3764714" cy="1013039"/>
          </a:xfrm>
          <a:custGeom>
            <a:avLst/>
            <a:gdLst/>
            <a:ahLst/>
            <a:cxnLst/>
            <a:rect l="l" t="t" r="r" b="b"/>
            <a:pathLst>
              <a:path w="3764714" h="1013039">
                <a:moveTo>
                  <a:pt x="0" y="0"/>
                </a:moveTo>
                <a:lnTo>
                  <a:pt x="3764714" y="0"/>
                </a:lnTo>
                <a:lnTo>
                  <a:pt x="3764714" y="1013039"/>
                </a:lnTo>
                <a:lnTo>
                  <a:pt x="0" y="1013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83721" y="2671195"/>
            <a:ext cx="3031760" cy="4087091"/>
          </a:xfrm>
          <a:custGeom>
            <a:avLst/>
            <a:gdLst/>
            <a:ahLst/>
            <a:cxnLst/>
            <a:rect l="l" t="t" r="r" b="b"/>
            <a:pathLst>
              <a:path w="3031760" h="4087091">
                <a:moveTo>
                  <a:pt x="0" y="0"/>
                </a:moveTo>
                <a:lnTo>
                  <a:pt x="3031760" y="0"/>
                </a:lnTo>
                <a:lnTo>
                  <a:pt x="3031760" y="4087091"/>
                </a:lnTo>
                <a:lnTo>
                  <a:pt x="0" y="4087091"/>
                </a:lnTo>
                <a:lnTo>
                  <a:pt x="0" y="0"/>
                </a:lnTo>
                <a:close/>
              </a:path>
            </a:pathLst>
          </a:custGeom>
          <a:blipFill>
            <a:blip r:embed="rId4"/>
            <a:stretch>
              <a:fillRect l="-15698" r="-19110"/>
            </a:stretch>
          </a:blipFill>
        </p:spPr>
      </p:sp>
      <p:sp>
        <p:nvSpPr>
          <p:cNvPr id="4" name="TextBox 4"/>
          <p:cNvSpPr txBox="1"/>
          <p:nvPr/>
        </p:nvSpPr>
        <p:spPr>
          <a:xfrm>
            <a:off x="1822906" y="346813"/>
            <a:ext cx="14869620" cy="1500335"/>
          </a:xfrm>
          <a:prstGeom prst="rect">
            <a:avLst/>
          </a:prstGeom>
        </p:spPr>
        <p:txBody>
          <a:bodyPr lIns="0" tIns="0" rIns="0" bIns="0" rtlCol="0" anchor="t">
            <a:spAutoFit/>
          </a:bodyPr>
          <a:lstStyle/>
          <a:p>
            <a:pPr algn="ctr">
              <a:lnSpc>
                <a:spcPts val="6029"/>
              </a:lnSpc>
            </a:pPr>
            <a:r>
              <a:rPr lang="en-US" sz="4306">
                <a:solidFill>
                  <a:srgbClr val="E50914"/>
                </a:solidFill>
                <a:latin typeface="Bogart Bold"/>
              </a:rPr>
              <a:t>Công nghệ Lập trình Đa nền tảng cho Ứng dụng</a:t>
            </a:r>
          </a:p>
          <a:p>
            <a:pPr marL="0" lvl="0" indent="0" algn="ctr">
              <a:lnSpc>
                <a:spcPts val="6029"/>
              </a:lnSpc>
              <a:spcBef>
                <a:spcPct val="0"/>
              </a:spcBef>
            </a:pPr>
            <a:r>
              <a:rPr lang="en-US" sz="4306">
                <a:solidFill>
                  <a:srgbClr val="E50914"/>
                </a:solidFill>
                <a:latin typeface="Bogart Bold"/>
              </a:rPr>
              <a:t> Di động</a:t>
            </a:r>
          </a:p>
        </p:txBody>
      </p:sp>
      <p:sp>
        <p:nvSpPr>
          <p:cNvPr id="5" name="TextBox 5"/>
          <p:cNvSpPr txBox="1"/>
          <p:nvPr/>
        </p:nvSpPr>
        <p:spPr>
          <a:xfrm>
            <a:off x="1328249" y="6503599"/>
            <a:ext cx="2904590" cy="837565"/>
          </a:xfrm>
          <a:prstGeom prst="rect">
            <a:avLst/>
          </a:prstGeom>
        </p:spPr>
        <p:txBody>
          <a:bodyPr wrap="square" lIns="0" tIns="0" rIns="0" bIns="0" rtlCol="0" anchor="t">
            <a:spAutoFit/>
          </a:bodyPr>
          <a:lstStyle/>
          <a:p>
            <a:pPr algn="ctr">
              <a:lnSpc>
                <a:spcPts val="6860"/>
              </a:lnSpc>
            </a:pPr>
            <a:r>
              <a:rPr lang="en-US" sz="4900" dirty="0" err="1">
                <a:solidFill>
                  <a:srgbClr val="000000"/>
                </a:solidFill>
                <a:latin typeface="Inter Bold"/>
              </a:rPr>
              <a:t>Nhóm</a:t>
            </a:r>
            <a:r>
              <a:rPr lang="en-US" sz="4900" dirty="0">
                <a:solidFill>
                  <a:srgbClr val="000000"/>
                </a:solidFill>
                <a:latin typeface="Inter Bold"/>
              </a:rPr>
              <a:t> 6</a:t>
            </a:r>
          </a:p>
        </p:txBody>
      </p:sp>
      <p:sp>
        <p:nvSpPr>
          <p:cNvPr id="6" name="TextBox 6"/>
          <p:cNvSpPr txBox="1"/>
          <p:nvPr/>
        </p:nvSpPr>
        <p:spPr>
          <a:xfrm>
            <a:off x="1709190" y="8314116"/>
            <a:ext cx="2523649" cy="580390"/>
          </a:xfrm>
          <a:prstGeom prst="rect">
            <a:avLst/>
          </a:prstGeom>
        </p:spPr>
        <p:txBody>
          <a:bodyPr lIns="0" tIns="0" rIns="0" bIns="0" rtlCol="0" anchor="t">
            <a:spAutoFit/>
          </a:bodyPr>
          <a:lstStyle/>
          <a:p>
            <a:pPr algn="ctr">
              <a:lnSpc>
                <a:spcPts val="4759"/>
              </a:lnSpc>
            </a:pPr>
            <a:r>
              <a:rPr lang="en-US" sz="3399">
                <a:solidFill>
                  <a:srgbClr val="000000"/>
                </a:solidFill>
                <a:latin typeface="Inter"/>
              </a:rPr>
              <a:t>Mai Anh Lộc</a:t>
            </a:r>
          </a:p>
        </p:txBody>
      </p:sp>
      <p:sp>
        <p:nvSpPr>
          <p:cNvPr id="7" name="TextBox 7"/>
          <p:cNvSpPr txBox="1"/>
          <p:nvPr/>
        </p:nvSpPr>
        <p:spPr>
          <a:xfrm>
            <a:off x="4854664" y="7619719"/>
            <a:ext cx="3396972" cy="580390"/>
          </a:xfrm>
          <a:prstGeom prst="rect">
            <a:avLst/>
          </a:prstGeom>
        </p:spPr>
        <p:txBody>
          <a:bodyPr lIns="0" tIns="0" rIns="0" bIns="0" rtlCol="0" anchor="t">
            <a:spAutoFit/>
          </a:bodyPr>
          <a:lstStyle/>
          <a:p>
            <a:pPr algn="ctr">
              <a:lnSpc>
                <a:spcPts val="4759"/>
              </a:lnSpc>
            </a:pPr>
            <a:r>
              <a:rPr lang="en-US" sz="3399">
                <a:solidFill>
                  <a:srgbClr val="000000"/>
                </a:solidFill>
                <a:latin typeface="Inter"/>
              </a:rPr>
              <a:t>Nguyễn Thanh Ý</a:t>
            </a:r>
          </a:p>
        </p:txBody>
      </p:sp>
      <p:sp>
        <p:nvSpPr>
          <p:cNvPr id="8" name="TextBox 8"/>
          <p:cNvSpPr txBox="1"/>
          <p:nvPr/>
        </p:nvSpPr>
        <p:spPr>
          <a:xfrm>
            <a:off x="1709190" y="9008514"/>
            <a:ext cx="1719810"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Inter"/>
              </a:rPr>
              <a:t>Thái Lai</a:t>
            </a:r>
          </a:p>
        </p:txBody>
      </p:sp>
      <p:sp>
        <p:nvSpPr>
          <p:cNvPr id="9" name="TextBox 9"/>
          <p:cNvSpPr txBox="1"/>
          <p:nvPr/>
        </p:nvSpPr>
        <p:spPr>
          <a:xfrm>
            <a:off x="1715240" y="7619719"/>
            <a:ext cx="2291834"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Inter"/>
              </a:rPr>
              <a:t>Võ Trần Uy</a:t>
            </a:r>
          </a:p>
        </p:txBody>
      </p:sp>
      <p:sp>
        <p:nvSpPr>
          <p:cNvPr id="10" name="TextBox 10"/>
          <p:cNvSpPr txBox="1"/>
          <p:nvPr/>
        </p:nvSpPr>
        <p:spPr>
          <a:xfrm>
            <a:off x="4854664" y="8314116"/>
            <a:ext cx="3501866" cy="580390"/>
          </a:xfrm>
          <a:prstGeom prst="rect">
            <a:avLst/>
          </a:prstGeom>
        </p:spPr>
        <p:txBody>
          <a:bodyPr lIns="0" tIns="0" rIns="0" bIns="0" rtlCol="0" anchor="t">
            <a:spAutoFit/>
          </a:bodyPr>
          <a:lstStyle/>
          <a:p>
            <a:pPr algn="ctr">
              <a:lnSpc>
                <a:spcPts val="4759"/>
              </a:lnSpc>
            </a:pPr>
            <a:r>
              <a:rPr lang="en-US" sz="3399">
                <a:solidFill>
                  <a:srgbClr val="000000"/>
                </a:solidFill>
                <a:latin typeface="Inter"/>
              </a:rPr>
              <a:t>Trần Lê Tiến Hòa</a:t>
            </a:r>
          </a:p>
        </p:txBody>
      </p:sp>
      <p:sp>
        <p:nvSpPr>
          <p:cNvPr id="11" name="TextBox 11"/>
          <p:cNvSpPr txBox="1"/>
          <p:nvPr/>
        </p:nvSpPr>
        <p:spPr>
          <a:xfrm>
            <a:off x="4854664" y="9008514"/>
            <a:ext cx="3765590" cy="580390"/>
          </a:xfrm>
          <a:prstGeom prst="rect">
            <a:avLst/>
          </a:prstGeom>
        </p:spPr>
        <p:txBody>
          <a:bodyPr lIns="0" tIns="0" rIns="0" bIns="0" rtlCol="0" anchor="t">
            <a:spAutoFit/>
          </a:bodyPr>
          <a:lstStyle/>
          <a:p>
            <a:pPr algn="ctr">
              <a:lnSpc>
                <a:spcPts val="4759"/>
              </a:lnSpc>
            </a:pPr>
            <a:r>
              <a:rPr lang="en-US" sz="3399">
                <a:solidFill>
                  <a:srgbClr val="000000"/>
                </a:solidFill>
                <a:latin typeface="Inter"/>
              </a:rPr>
              <a:t>Nguyễn Xuân Diệu</a:t>
            </a:r>
          </a:p>
        </p:txBody>
      </p:sp>
      <p:sp>
        <p:nvSpPr>
          <p:cNvPr id="12" name="TextBox 12"/>
          <p:cNvSpPr txBox="1"/>
          <p:nvPr/>
        </p:nvSpPr>
        <p:spPr>
          <a:xfrm>
            <a:off x="1326014" y="2656321"/>
            <a:ext cx="10822889" cy="3568723"/>
          </a:xfrm>
          <a:prstGeom prst="rect">
            <a:avLst/>
          </a:prstGeom>
        </p:spPr>
        <p:txBody>
          <a:bodyPr lIns="0" tIns="0" rIns="0" bIns="0" rtlCol="0" anchor="t">
            <a:spAutoFit/>
          </a:bodyPr>
          <a:lstStyle/>
          <a:p>
            <a:pPr algn="ctr">
              <a:lnSpc>
                <a:spcPts val="14389"/>
              </a:lnSpc>
            </a:pPr>
            <a:r>
              <a:rPr lang="en-US" sz="10278">
                <a:solidFill>
                  <a:srgbClr val="E50914"/>
                </a:solidFill>
                <a:latin typeface="Arial Nova Bold"/>
              </a:rPr>
              <a:t>Xây dựng UI Flow</a:t>
            </a:r>
          </a:p>
          <a:p>
            <a:pPr algn="ctr">
              <a:lnSpc>
                <a:spcPts val="14389"/>
              </a:lnSpc>
            </a:pPr>
            <a:r>
              <a:rPr lang="en-US" sz="10278">
                <a:solidFill>
                  <a:srgbClr val="E50914"/>
                </a:solidFill>
                <a:latin typeface="Arial Nova Bold"/>
              </a:rPr>
              <a:t>cơ bản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2954295" y="1627311"/>
            <a:ext cx="3628319" cy="7630989"/>
          </a:xfrm>
          <a:custGeom>
            <a:avLst/>
            <a:gdLst/>
            <a:ahLst/>
            <a:cxnLst/>
            <a:rect l="l" t="t" r="r" b="b"/>
            <a:pathLst>
              <a:path w="3628319" h="7630989">
                <a:moveTo>
                  <a:pt x="0" y="0"/>
                </a:moveTo>
                <a:lnTo>
                  <a:pt x="3628319" y="0"/>
                </a:lnTo>
                <a:lnTo>
                  <a:pt x="3628319" y="7630989"/>
                </a:lnTo>
                <a:lnTo>
                  <a:pt x="0" y="7630989"/>
                </a:lnTo>
                <a:lnTo>
                  <a:pt x="0" y="0"/>
                </a:lnTo>
                <a:close/>
              </a:path>
            </a:pathLst>
          </a:custGeom>
          <a:blipFill>
            <a:blip r:embed="rId2"/>
            <a:stretch>
              <a:fillRect/>
            </a:stretch>
          </a:blipFill>
        </p:spPr>
      </p:sp>
      <p:sp>
        <p:nvSpPr>
          <p:cNvPr id="3" name="Freeform 3"/>
          <p:cNvSpPr/>
          <p:nvPr/>
        </p:nvSpPr>
        <p:spPr>
          <a:xfrm>
            <a:off x="11587092" y="1627311"/>
            <a:ext cx="3860604" cy="7630989"/>
          </a:xfrm>
          <a:custGeom>
            <a:avLst/>
            <a:gdLst/>
            <a:ahLst/>
            <a:cxnLst/>
            <a:rect l="l" t="t" r="r" b="b"/>
            <a:pathLst>
              <a:path w="3860604" h="7630989">
                <a:moveTo>
                  <a:pt x="0" y="0"/>
                </a:moveTo>
                <a:lnTo>
                  <a:pt x="3860604" y="0"/>
                </a:lnTo>
                <a:lnTo>
                  <a:pt x="3860604" y="7630989"/>
                </a:lnTo>
                <a:lnTo>
                  <a:pt x="0" y="7630989"/>
                </a:lnTo>
                <a:lnTo>
                  <a:pt x="0" y="0"/>
                </a:lnTo>
                <a:close/>
              </a:path>
            </a:pathLst>
          </a:custGeom>
          <a:blipFill>
            <a:blip r:embed="rId3"/>
            <a:stretch>
              <a:fillRect l="-54294" t="-11336" r="-67501" b="-8166"/>
            </a:stretch>
          </a:blipFill>
        </p:spPr>
      </p:sp>
      <p:sp>
        <p:nvSpPr>
          <p:cNvPr id="4" name="Freeform 4"/>
          <p:cNvSpPr/>
          <p:nvPr/>
        </p:nvSpPr>
        <p:spPr>
          <a:xfrm>
            <a:off x="6315810" y="4414512"/>
            <a:ext cx="5656379" cy="5534882"/>
          </a:xfrm>
          <a:custGeom>
            <a:avLst/>
            <a:gdLst/>
            <a:ahLst/>
            <a:cxnLst/>
            <a:rect l="l" t="t" r="r" b="b"/>
            <a:pathLst>
              <a:path w="5656379" h="5534882">
                <a:moveTo>
                  <a:pt x="0" y="0"/>
                </a:moveTo>
                <a:lnTo>
                  <a:pt x="5656380" y="0"/>
                </a:lnTo>
                <a:lnTo>
                  <a:pt x="5656380" y="5534881"/>
                </a:lnTo>
                <a:lnTo>
                  <a:pt x="0" y="5534881"/>
                </a:lnTo>
                <a:lnTo>
                  <a:pt x="0" y="0"/>
                </a:lnTo>
                <a:close/>
              </a:path>
            </a:pathLst>
          </a:custGeom>
          <a:blipFill>
            <a:blip r:embed="rId4"/>
            <a:stretch>
              <a:fillRect/>
            </a:stretch>
          </a:blipFill>
        </p:spPr>
      </p:sp>
      <p:sp>
        <p:nvSpPr>
          <p:cNvPr id="5" name="TextBox 5"/>
          <p:cNvSpPr txBox="1"/>
          <p:nvPr/>
        </p:nvSpPr>
        <p:spPr>
          <a:xfrm>
            <a:off x="1289210" y="695368"/>
            <a:ext cx="4826679" cy="1447800"/>
          </a:xfrm>
          <a:prstGeom prst="rect">
            <a:avLst/>
          </a:prstGeom>
        </p:spPr>
        <p:txBody>
          <a:bodyPr lIns="0" tIns="0" rIns="0" bIns="0" rtlCol="0" anchor="t">
            <a:spAutoFit/>
          </a:bodyPr>
          <a:lstStyle/>
          <a:p>
            <a:pPr>
              <a:lnSpc>
                <a:spcPts val="5759"/>
              </a:lnSpc>
            </a:pPr>
            <a:r>
              <a:rPr lang="en-US" sz="4800" spc="446">
                <a:solidFill>
                  <a:srgbClr val="FFFFFF"/>
                </a:solidFill>
                <a:latin typeface="Bogart Bold"/>
              </a:rPr>
              <a:t>2.4. Drawer</a:t>
            </a:r>
          </a:p>
          <a:p>
            <a:pPr algn="l">
              <a:lnSpc>
                <a:spcPts val="5759"/>
              </a:lnSpc>
            </a:pPr>
            <a:endParaRPr lang="en-US" sz="4800" spc="446">
              <a:solidFill>
                <a:srgbClr val="FFFFFF"/>
              </a:solidFill>
              <a:latin typeface="Bogar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5619752" y="5660570"/>
            <a:ext cx="12668248" cy="4626427"/>
          </a:xfrm>
          <a:custGeom>
            <a:avLst/>
            <a:gdLst/>
            <a:ahLst/>
            <a:cxnLst/>
            <a:rect l="l" t="t" r="r" b="b"/>
            <a:pathLst>
              <a:path w="12668248" h="4626427">
                <a:moveTo>
                  <a:pt x="0" y="0"/>
                </a:moveTo>
                <a:lnTo>
                  <a:pt x="12668248" y="0"/>
                </a:lnTo>
                <a:lnTo>
                  <a:pt x="12668248" y="4626427"/>
                </a:lnTo>
                <a:lnTo>
                  <a:pt x="0" y="4626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09172" y="893705"/>
            <a:ext cx="12079154" cy="5143500"/>
          </a:xfrm>
          <a:prstGeom prst="rect">
            <a:avLst/>
          </a:prstGeom>
        </p:spPr>
        <p:txBody>
          <a:bodyPr lIns="0" tIns="0" rIns="0" bIns="0" rtlCol="0" anchor="t">
            <a:spAutoFit/>
          </a:bodyPr>
          <a:lstStyle/>
          <a:p>
            <a:pPr algn="ctr">
              <a:lnSpc>
                <a:spcPts val="13507"/>
              </a:lnSpc>
            </a:pPr>
            <a:r>
              <a:rPr lang="en-US" sz="11256" spc="1046">
                <a:solidFill>
                  <a:srgbClr val="FFFFFF"/>
                </a:solidFill>
                <a:latin typeface="Inter Bold"/>
              </a:rPr>
              <a:t>Phần III</a:t>
            </a:r>
          </a:p>
          <a:p>
            <a:pPr algn="ctr">
              <a:lnSpc>
                <a:spcPts val="13507"/>
              </a:lnSpc>
            </a:pPr>
            <a:r>
              <a:rPr lang="en-US" sz="11256" spc="1055">
                <a:solidFill>
                  <a:srgbClr val="FFFFFF"/>
                </a:solidFill>
                <a:latin typeface="Inter Bold"/>
              </a:rPr>
              <a:t>CÀI ĐẶT THỰC NGHIỆM</a:t>
            </a:r>
          </a:p>
        </p:txBody>
      </p:sp>
      <p:sp>
        <p:nvSpPr>
          <p:cNvPr id="4" name="TextBox 4"/>
          <p:cNvSpPr txBox="1"/>
          <p:nvPr/>
        </p:nvSpPr>
        <p:spPr>
          <a:xfrm>
            <a:off x="1425939" y="5877193"/>
            <a:ext cx="651965"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2020</a:t>
            </a:r>
          </a:p>
        </p:txBody>
      </p:sp>
      <p:sp>
        <p:nvSpPr>
          <p:cNvPr id="5" name="TextBox 5"/>
          <p:cNvSpPr txBox="1"/>
          <p:nvPr/>
        </p:nvSpPr>
        <p:spPr>
          <a:xfrm>
            <a:off x="2729031" y="5877193"/>
            <a:ext cx="856347"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English</a:t>
            </a:r>
          </a:p>
        </p:txBody>
      </p:sp>
      <p:sp>
        <p:nvSpPr>
          <p:cNvPr id="6" name="TextBox 6"/>
          <p:cNvSpPr txBox="1"/>
          <p:nvPr/>
        </p:nvSpPr>
        <p:spPr>
          <a:xfrm>
            <a:off x="2315632" y="5857351"/>
            <a:ext cx="173469"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a:t>
            </a:r>
          </a:p>
        </p:txBody>
      </p:sp>
      <p:sp>
        <p:nvSpPr>
          <p:cNvPr id="7" name="Freeform 7"/>
          <p:cNvSpPr/>
          <p:nvPr/>
        </p:nvSpPr>
        <p:spPr>
          <a:xfrm>
            <a:off x="830580" y="6721724"/>
            <a:ext cx="3647508" cy="555537"/>
          </a:xfrm>
          <a:custGeom>
            <a:avLst/>
            <a:gdLst/>
            <a:ahLst/>
            <a:cxnLst/>
            <a:rect l="l" t="t" r="r" b="b"/>
            <a:pathLst>
              <a:path w="3647508" h="555537">
                <a:moveTo>
                  <a:pt x="0" y="0"/>
                </a:moveTo>
                <a:lnTo>
                  <a:pt x="3647508" y="0"/>
                </a:lnTo>
                <a:lnTo>
                  <a:pt x="3647508" y="555537"/>
                </a:lnTo>
                <a:lnTo>
                  <a:pt x="0" y="555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425939" y="5309842"/>
            <a:ext cx="754838" cy="412074"/>
            <a:chOff x="0" y="0"/>
            <a:chExt cx="1006450" cy="549432"/>
          </a:xfrm>
        </p:grpSpPr>
        <p:sp>
          <p:nvSpPr>
            <p:cNvPr id="9" name="Freeform 9"/>
            <p:cNvSpPr/>
            <p:nvPr/>
          </p:nvSpPr>
          <p:spPr>
            <a:xfrm>
              <a:off x="0" y="0"/>
              <a:ext cx="1006475" cy="549529"/>
            </a:xfrm>
            <a:custGeom>
              <a:avLst/>
              <a:gdLst/>
              <a:ahLst/>
              <a:cxnLst/>
              <a:rect l="l" t="t" r="r" b="b"/>
              <a:pathLst>
                <a:path w="1006475" h="549529">
                  <a:moveTo>
                    <a:pt x="0" y="44323"/>
                  </a:moveTo>
                  <a:cubicBezTo>
                    <a:pt x="0" y="19812"/>
                    <a:pt x="19812" y="0"/>
                    <a:pt x="44323" y="0"/>
                  </a:cubicBezTo>
                  <a:lnTo>
                    <a:pt x="962152" y="0"/>
                  </a:lnTo>
                  <a:cubicBezTo>
                    <a:pt x="986663" y="0"/>
                    <a:pt x="1006475" y="19812"/>
                    <a:pt x="1006475" y="44323"/>
                  </a:cubicBezTo>
                  <a:lnTo>
                    <a:pt x="1006475" y="505206"/>
                  </a:lnTo>
                  <a:cubicBezTo>
                    <a:pt x="1006475" y="529717"/>
                    <a:pt x="986663" y="549529"/>
                    <a:pt x="962152" y="549529"/>
                  </a:cubicBezTo>
                  <a:lnTo>
                    <a:pt x="44323" y="549529"/>
                  </a:lnTo>
                  <a:cubicBezTo>
                    <a:pt x="19812" y="549402"/>
                    <a:pt x="0" y="529590"/>
                    <a:pt x="0" y="505206"/>
                  </a:cubicBezTo>
                  <a:close/>
                </a:path>
              </a:pathLst>
            </a:custGeom>
            <a:solidFill>
              <a:srgbClr val="E50914"/>
            </a:solidFill>
          </p:spPr>
        </p:sp>
        <p:sp>
          <p:nvSpPr>
            <p:cNvPr id="10" name="TextBox 10"/>
            <p:cNvSpPr txBox="1"/>
            <p:nvPr/>
          </p:nvSpPr>
          <p:spPr>
            <a:xfrm>
              <a:off x="0" y="-9525"/>
              <a:ext cx="1006450" cy="558957"/>
            </a:xfrm>
            <a:prstGeom prst="rect">
              <a:avLst/>
            </a:prstGeom>
          </p:spPr>
          <p:txBody>
            <a:bodyPr lIns="50800" tIns="50800" rIns="50800" bIns="50800" rtlCol="0" anchor="ctr"/>
            <a:lstStyle/>
            <a:p>
              <a:pPr algn="ctr">
                <a:lnSpc>
                  <a:spcPts val="1980"/>
                </a:lnSpc>
              </a:pPr>
              <a:r>
                <a:rPr lang="en-US" sz="1650">
                  <a:solidFill>
                    <a:srgbClr val="FFFFFF"/>
                  </a:solidFill>
                  <a:latin typeface="Inter Light"/>
                </a:rPr>
                <a:t>16+</a:t>
              </a:r>
            </a:p>
          </p:txBody>
        </p:sp>
      </p:grpSp>
      <p:grpSp>
        <p:nvGrpSpPr>
          <p:cNvPr id="11" name="Group 11"/>
          <p:cNvGrpSpPr/>
          <p:nvPr/>
        </p:nvGrpSpPr>
        <p:grpSpPr>
          <a:xfrm>
            <a:off x="2654334" y="5248496"/>
            <a:ext cx="754838" cy="412074"/>
            <a:chOff x="0" y="0"/>
            <a:chExt cx="1006450" cy="549432"/>
          </a:xfrm>
        </p:grpSpPr>
        <p:sp>
          <p:nvSpPr>
            <p:cNvPr id="12" name="Freeform 12"/>
            <p:cNvSpPr/>
            <p:nvPr/>
          </p:nvSpPr>
          <p:spPr>
            <a:xfrm>
              <a:off x="0" y="0"/>
              <a:ext cx="1006475" cy="549529"/>
            </a:xfrm>
            <a:custGeom>
              <a:avLst/>
              <a:gdLst/>
              <a:ahLst/>
              <a:cxnLst/>
              <a:rect l="l" t="t" r="r" b="b"/>
              <a:pathLst>
                <a:path w="1006475" h="549529">
                  <a:moveTo>
                    <a:pt x="0" y="44323"/>
                  </a:moveTo>
                  <a:cubicBezTo>
                    <a:pt x="0" y="19812"/>
                    <a:pt x="19812" y="0"/>
                    <a:pt x="44323" y="0"/>
                  </a:cubicBezTo>
                  <a:lnTo>
                    <a:pt x="962152" y="0"/>
                  </a:lnTo>
                  <a:cubicBezTo>
                    <a:pt x="986663" y="0"/>
                    <a:pt x="1006475" y="19812"/>
                    <a:pt x="1006475" y="44323"/>
                  </a:cubicBezTo>
                  <a:lnTo>
                    <a:pt x="1006475" y="505206"/>
                  </a:lnTo>
                  <a:cubicBezTo>
                    <a:pt x="1006475" y="529717"/>
                    <a:pt x="986663" y="549529"/>
                    <a:pt x="962152" y="549529"/>
                  </a:cubicBezTo>
                  <a:lnTo>
                    <a:pt x="44323" y="549529"/>
                  </a:lnTo>
                  <a:cubicBezTo>
                    <a:pt x="19812" y="549402"/>
                    <a:pt x="0" y="529590"/>
                    <a:pt x="0" y="505206"/>
                  </a:cubicBezTo>
                  <a:close/>
                </a:path>
              </a:pathLst>
            </a:custGeom>
            <a:solidFill>
              <a:srgbClr val="E50914"/>
            </a:solidFill>
          </p:spPr>
        </p:sp>
        <p:sp>
          <p:nvSpPr>
            <p:cNvPr id="13" name="TextBox 13"/>
            <p:cNvSpPr txBox="1"/>
            <p:nvPr/>
          </p:nvSpPr>
          <p:spPr>
            <a:xfrm>
              <a:off x="0" y="-9525"/>
              <a:ext cx="1006450" cy="558957"/>
            </a:xfrm>
            <a:prstGeom prst="rect">
              <a:avLst/>
            </a:prstGeom>
          </p:spPr>
          <p:txBody>
            <a:bodyPr lIns="50800" tIns="50800" rIns="50800" bIns="50800" rtlCol="0" anchor="ctr"/>
            <a:lstStyle/>
            <a:p>
              <a:pPr algn="ctr">
                <a:lnSpc>
                  <a:spcPts val="1980"/>
                </a:lnSpc>
              </a:pPr>
              <a:r>
                <a:rPr lang="en-US" sz="1650">
                  <a:solidFill>
                    <a:srgbClr val="FFFFFF"/>
                  </a:solidFill>
                  <a:latin typeface="Inter Light"/>
                </a:rPr>
                <a:t>CC</a:t>
              </a:r>
            </a:p>
          </p:txBody>
        </p:sp>
      </p:grpSp>
      <p:sp>
        <p:nvSpPr>
          <p:cNvPr id="14" name="Freeform 14"/>
          <p:cNvSpPr/>
          <p:nvPr/>
        </p:nvSpPr>
        <p:spPr>
          <a:xfrm>
            <a:off x="876593" y="7615513"/>
            <a:ext cx="3428862" cy="1958592"/>
          </a:xfrm>
          <a:custGeom>
            <a:avLst/>
            <a:gdLst/>
            <a:ahLst/>
            <a:cxnLst/>
            <a:rect l="l" t="t" r="r" b="b"/>
            <a:pathLst>
              <a:path w="3428862" h="1958592">
                <a:moveTo>
                  <a:pt x="0" y="0"/>
                </a:moveTo>
                <a:lnTo>
                  <a:pt x="3428862" y="0"/>
                </a:lnTo>
                <a:lnTo>
                  <a:pt x="3428862" y="1958593"/>
                </a:lnTo>
                <a:lnTo>
                  <a:pt x="0" y="1958593"/>
                </a:lnTo>
                <a:lnTo>
                  <a:pt x="0" y="0"/>
                </a:lnTo>
                <a:close/>
              </a:path>
            </a:pathLst>
          </a:custGeom>
          <a:blipFill>
            <a:blip r:embed="rId6"/>
            <a:stretch>
              <a:fillRect l="-787" r="-787" b="-55"/>
            </a:stretch>
          </a:blipFill>
        </p:spPr>
      </p:sp>
      <p:sp>
        <p:nvSpPr>
          <p:cNvPr id="15" name="Freeform 15"/>
          <p:cNvSpPr/>
          <p:nvPr/>
        </p:nvSpPr>
        <p:spPr>
          <a:xfrm>
            <a:off x="5272377"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7"/>
            <a:stretch>
              <a:fillRect l="-1183" r="-1183" b="-806"/>
            </a:stretch>
          </a:blipFill>
        </p:spPr>
      </p:sp>
      <p:sp>
        <p:nvSpPr>
          <p:cNvPr id="16" name="Freeform 16"/>
          <p:cNvSpPr/>
          <p:nvPr/>
        </p:nvSpPr>
        <p:spPr>
          <a:xfrm>
            <a:off x="9220893"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8"/>
            <a:stretch>
              <a:fillRect l="-1029" r="-1029" b="-57"/>
            </a:stretch>
          </a:blipFill>
        </p:spPr>
      </p:sp>
      <p:sp>
        <p:nvSpPr>
          <p:cNvPr id="17" name="Freeform 17"/>
          <p:cNvSpPr/>
          <p:nvPr/>
        </p:nvSpPr>
        <p:spPr>
          <a:xfrm>
            <a:off x="13169409"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9"/>
            <a:stretch>
              <a:fillRect t="-8358" b="-8415"/>
            </a:stretch>
          </a:blipFill>
        </p:spPr>
      </p:sp>
      <p:sp>
        <p:nvSpPr>
          <p:cNvPr id="18" name="Freeform 18"/>
          <p:cNvSpPr/>
          <p:nvPr/>
        </p:nvSpPr>
        <p:spPr>
          <a:xfrm>
            <a:off x="17117923"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10"/>
            <a:stretch>
              <a:fillRect l="-727" r="-727" b="-56"/>
            </a:stretch>
          </a:blipFill>
        </p:spPr>
      </p:sp>
      <p:sp>
        <p:nvSpPr>
          <p:cNvPr id="19" name="TextBox 19"/>
          <p:cNvSpPr txBox="1"/>
          <p:nvPr/>
        </p:nvSpPr>
        <p:spPr>
          <a:xfrm>
            <a:off x="1411539" y="9104262"/>
            <a:ext cx="1077562"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1</a:t>
            </a:r>
          </a:p>
        </p:txBody>
      </p:sp>
      <p:sp>
        <p:nvSpPr>
          <p:cNvPr id="20" name="TextBox 20"/>
          <p:cNvSpPr txBox="1"/>
          <p:nvPr/>
        </p:nvSpPr>
        <p:spPr>
          <a:xfrm>
            <a:off x="5363816" y="9104262"/>
            <a:ext cx="1106416"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2</a:t>
            </a:r>
          </a:p>
        </p:txBody>
      </p:sp>
      <p:sp>
        <p:nvSpPr>
          <p:cNvPr id="21" name="TextBox 21"/>
          <p:cNvSpPr txBox="1"/>
          <p:nvPr/>
        </p:nvSpPr>
        <p:spPr>
          <a:xfrm>
            <a:off x="9330376" y="9104262"/>
            <a:ext cx="1113629"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3</a:t>
            </a:r>
          </a:p>
        </p:txBody>
      </p:sp>
      <p:sp>
        <p:nvSpPr>
          <p:cNvPr id="22" name="TextBox 22"/>
          <p:cNvSpPr txBox="1"/>
          <p:nvPr/>
        </p:nvSpPr>
        <p:spPr>
          <a:xfrm>
            <a:off x="13260848" y="9104262"/>
            <a:ext cx="1118438"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4</a:t>
            </a:r>
          </a:p>
        </p:txBody>
      </p:sp>
      <p:sp>
        <p:nvSpPr>
          <p:cNvPr id="23" name="TextBox 23"/>
          <p:cNvSpPr txBox="1"/>
          <p:nvPr/>
        </p:nvSpPr>
        <p:spPr>
          <a:xfrm>
            <a:off x="17209362" y="9104262"/>
            <a:ext cx="1111226"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3079102" y="2075876"/>
            <a:ext cx="12129796" cy="8211124"/>
          </a:xfrm>
          <a:custGeom>
            <a:avLst/>
            <a:gdLst/>
            <a:ahLst/>
            <a:cxnLst/>
            <a:rect l="l" t="t" r="r" b="b"/>
            <a:pathLst>
              <a:path w="12129796" h="8211124">
                <a:moveTo>
                  <a:pt x="0" y="0"/>
                </a:moveTo>
                <a:lnTo>
                  <a:pt x="12129796" y="0"/>
                </a:lnTo>
                <a:lnTo>
                  <a:pt x="12129796" y="8211124"/>
                </a:lnTo>
                <a:lnTo>
                  <a:pt x="0" y="8211124"/>
                </a:lnTo>
                <a:lnTo>
                  <a:pt x="0" y="0"/>
                </a:lnTo>
                <a:close/>
              </a:path>
            </a:pathLst>
          </a:custGeom>
          <a:blipFill>
            <a:blip r:embed="rId2"/>
            <a:stretch>
              <a:fillRect/>
            </a:stretch>
          </a:blipFill>
        </p:spPr>
      </p:sp>
      <p:sp>
        <p:nvSpPr>
          <p:cNvPr id="3" name="TextBox 3"/>
          <p:cNvSpPr txBox="1"/>
          <p:nvPr/>
        </p:nvSpPr>
        <p:spPr>
          <a:xfrm>
            <a:off x="3799998" y="440777"/>
            <a:ext cx="10688004" cy="1185370"/>
          </a:xfrm>
          <a:prstGeom prst="rect">
            <a:avLst/>
          </a:prstGeom>
        </p:spPr>
        <p:txBody>
          <a:bodyPr lIns="0" tIns="0" rIns="0" bIns="0" rtlCol="0" anchor="t">
            <a:spAutoFit/>
          </a:bodyPr>
          <a:lstStyle/>
          <a:p>
            <a:pPr algn="ctr">
              <a:lnSpc>
                <a:spcPts val="9452"/>
              </a:lnSpc>
            </a:pPr>
            <a:r>
              <a:rPr lang="en-US" sz="7876" spc="656">
                <a:solidFill>
                  <a:srgbClr val="FFFFFF"/>
                </a:solidFill>
                <a:latin typeface="Inter Bold"/>
              </a:rPr>
              <a:t>DEMO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8834589" y="-274190"/>
            <a:ext cx="9662965" cy="11168064"/>
          </a:xfrm>
          <a:custGeom>
            <a:avLst/>
            <a:gdLst/>
            <a:ahLst/>
            <a:cxnLst/>
            <a:rect l="l" t="t" r="r" b="b"/>
            <a:pathLst>
              <a:path w="9662965" h="11168064">
                <a:moveTo>
                  <a:pt x="0" y="0"/>
                </a:moveTo>
                <a:lnTo>
                  <a:pt x="9662965" y="0"/>
                </a:lnTo>
                <a:lnTo>
                  <a:pt x="9662965" y="11168064"/>
                </a:lnTo>
                <a:lnTo>
                  <a:pt x="0" y="11168064"/>
                </a:lnTo>
                <a:lnTo>
                  <a:pt x="0" y="0"/>
                </a:lnTo>
                <a:close/>
              </a:path>
            </a:pathLst>
          </a:custGeom>
          <a:blipFill>
            <a:blip r:embed="rId2"/>
            <a:stretch>
              <a:fillRect l="-103229" r="-17192" b="-7264"/>
            </a:stretch>
          </a:blipFill>
        </p:spPr>
      </p:sp>
      <p:sp>
        <p:nvSpPr>
          <p:cNvPr id="3" name="Freeform 3"/>
          <p:cNvSpPr/>
          <p:nvPr/>
        </p:nvSpPr>
        <p:spPr>
          <a:xfrm>
            <a:off x="5619752" y="5660570"/>
            <a:ext cx="12668248" cy="4626427"/>
          </a:xfrm>
          <a:custGeom>
            <a:avLst/>
            <a:gdLst/>
            <a:ahLst/>
            <a:cxnLst/>
            <a:rect l="l" t="t" r="r" b="b"/>
            <a:pathLst>
              <a:path w="12668248" h="4626427">
                <a:moveTo>
                  <a:pt x="0" y="0"/>
                </a:moveTo>
                <a:lnTo>
                  <a:pt x="12668248" y="0"/>
                </a:lnTo>
                <a:lnTo>
                  <a:pt x="12668248" y="4626427"/>
                </a:lnTo>
                <a:lnTo>
                  <a:pt x="0" y="4626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26813" y="1748338"/>
            <a:ext cx="10781259" cy="3395162"/>
          </a:xfrm>
          <a:prstGeom prst="rect">
            <a:avLst/>
          </a:prstGeom>
        </p:spPr>
        <p:txBody>
          <a:bodyPr lIns="0" tIns="0" rIns="0" bIns="0" rtlCol="0" anchor="t">
            <a:spAutoFit/>
          </a:bodyPr>
          <a:lstStyle/>
          <a:p>
            <a:pPr>
              <a:lnSpc>
                <a:spcPts val="13507"/>
              </a:lnSpc>
            </a:pPr>
            <a:r>
              <a:rPr lang="en-US" sz="11256" spc="1046">
                <a:solidFill>
                  <a:srgbClr val="FFFFFF"/>
                </a:solidFill>
                <a:latin typeface="Inter Bold"/>
              </a:rPr>
              <a:t>Phần IV</a:t>
            </a:r>
          </a:p>
          <a:p>
            <a:pPr algn="l">
              <a:lnSpc>
                <a:spcPts val="13507"/>
              </a:lnSpc>
            </a:pPr>
            <a:r>
              <a:rPr lang="en-US" sz="11256" spc="1055">
                <a:solidFill>
                  <a:srgbClr val="FFFFFF"/>
                </a:solidFill>
                <a:latin typeface="Inter Bold"/>
              </a:rPr>
              <a:t>KẾT LUẬN</a:t>
            </a:r>
          </a:p>
        </p:txBody>
      </p:sp>
      <p:sp>
        <p:nvSpPr>
          <p:cNvPr id="5" name="TextBox 5"/>
          <p:cNvSpPr txBox="1"/>
          <p:nvPr/>
        </p:nvSpPr>
        <p:spPr>
          <a:xfrm>
            <a:off x="1425939" y="5877193"/>
            <a:ext cx="651965"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2020</a:t>
            </a:r>
          </a:p>
        </p:txBody>
      </p:sp>
      <p:sp>
        <p:nvSpPr>
          <p:cNvPr id="6" name="TextBox 6"/>
          <p:cNvSpPr txBox="1"/>
          <p:nvPr/>
        </p:nvSpPr>
        <p:spPr>
          <a:xfrm>
            <a:off x="2729031" y="5877193"/>
            <a:ext cx="856347"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English</a:t>
            </a:r>
          </a:p>
        </p:txBody>
      </p:sp>
      <p:sp>
        <p:nvSpPr>
          <p:cNvPr id="7" name="TextBox 7"/>
          <p:cNvSpPr txBox="1"/>
          <p:nvPr/>
        </p:nvSpPr>
        <p:spPr>
          <a:xfrm>
            <a:off x="2315632" y="5857351"/>
            <a:ext cx="173469"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a:t>
            </a:r>
          </a:p>
        </p:txBody>
      </p:sp>
      <p:sp>
        <p:nvSpPr>
          <p:cNvPr id="8" name="Freeform 8"/>
          <p:cNvSpPr/>
          <p:nvPr/>
        </p:nvSpPr>
        <p:spPr>
          <a:xfrm>
            <a:off x="830580" y="6721724"/>
            <a:ext cx="3647508" cy="555537"/>
          </a:xfrm>
          <a:custGeom>
            <a:avLst/>
            <a:gdLst/>
            <a:ahLst/>
            <a:cxnLst/>
            <a:rect l="l" t="t" r="r" b="b"/>
            <a:pathLst>
              <a:path w="3647508" h="555537">
                <a:moveTo>
                  <a:pt x="0" y="0"/>
                </a:moveTo>
                <a:lnTo>
                  <a:pt x="3647508" y="0"/>
                </a:lnTo>
                <a:lnTo>
                  <a:pt x="3647508" y="555537"/>
                </a:lnTo>
                <a:lnTo>
                  <a:pt x="0" y="555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425939" y="5309842"/>
            <a:ext cx="754838" cy="412074"/>
            <a:chOff x="0" y="0"/>
            <a:chExt cx="1006450" cy="549432"/>
          </a:xfrm>
        </p:grpSpPr>
        <p:sp>
          <p:nvSpPr>
            <p:cNvPr id="10" name="Freeform 10"/>
            <p:cNvSpPr/>
            <p:nvPr/>
          </p:nvSpPr>
          <p:spPr>
            <a:xfrm>
              <a:off x="0" y="0"/>
              <a:ext cx="1006475" cy="549529"/>
            </a:xfrm>
            <a:custGeom>
              <a:avLst/>
              <a:gdLst/>
              <a:ahLst/>
              <a:cxnLst/>
              <a:rect l="l" t="t" r="r" b="b"/>
              <a:pathLst>
                <a:path w="1006475" h="549529">
                  <a:moveTo>
                    <a:pt x="0" y="44323"/>
                  </a:moveTo>
                  <a:cubicBezTo>
                    <a:pt x="0" y="19812"/>
                    <a:pt x="19812" y="0"/>
                    <a:pt x="44323" y="0"/>
                  </a:cubicBezTo>
                  <a:lnTo>
                    <a:pt x="962152" y="0"/>
                  </a:lnTo>
                  <a:cubicBezTo>
                    <a:pt x="986663" y="0"/>
                    <a:pt x="1006475" y="19812"/>
                    <a:pt x="1006475" y="44323"/>
                  </a:cubicBezTo>
                  <a:lnTo>
                    <a:pt x="1006475" y="505206"/>
                  </a:lnTo>
                  <a:cubicBezTo>
                    <a:pt x="1006475" y="529717"/>
                    <a:pt x="986663" y="549529"/>
                    <a:pt x="962152" y="549529"/>
                  </a:cubicBezTo>
                  <a:lnTo>
                    <a:pt x="44323" y="549529"/>
                  </a:lnTo>
                  <a:cubicBezTo>
                    <a:pt x="19812" y="549402"/>
                    <a:pt x="0" y="529590"/>
                    <a:pt x="0" y="505206"/>
                  </a:cubicBezTo>
                  <a:close/>
                </a:path>
              </a:pathLst>
            </a:custGeom>
            <a:solidFill>
              <a:srgbClr val="E50914"/>
            </a:solidFill>
          </p:spPr>
        </p:sp>
        <p:sp>
          <p:nvSpPr>
            <p:cNvPr id="11" name="TextBox 11"/>
            <p:cNvSpPr txBox="1"/>
            <p:nvPr/>
          </p:nvSpPr>
          <p:spPr>
            <a:xfrm>
              <a:off x="0" y="-9525"/>
              <a:ext cx="1006450" cy="558957"/>
            </a:xfrm>
            <a:prstGeom prst="rect">
              <a:avLst/>
            </a:prstGeom>
          </p:spPr>
          <p:txBody>
            <a:bodyPr lIns="50800" tIns="50800" rIns="50800" bIns="50800" rtlCol="0" anchor="ctr"/>
            <a:lstStyle/>
            <a:p>
              <a:pPr algn="ctr">
                <a:lnSpc>
                  <a:spcPts val="1980"/>
                </a:lnSpc>
              </a:pPr>
              <a:r>
                <a:rPr lang="en-US" sz="1650">
                  <a:solidFill>
                    <a:srgbClr val="FFFFFF"/>
                  </a:solidFill>
                  <a:latin typeface="Inter Light"/>
                </a:rPr>
                <a:t>16+</a:t>
              </a:r>
            </a:p>
          </p:txBody>
        </p:sp>
      </p:grpSp>
      <p:grpSp>
        <p:nvGrpSpPr>
          <p:cNvPr id="12" name="Group 12"/>
          <p:cNvGrpSpPr/>
          <p:nvPr/>
        </p:nvGrpSpPr>
        <p:grpSpPr>
          <a:xfrm>
            <a:off x="2654334" y="5248496"/>
            <a:ext cx="754838" cy="412074"/>
            <a:chOff x="0" y="0"/>
            <a:chExt cx="1006450" cy="549432"/>
          </a:xfrm>
        </p:grpSpPr>
        <p:sp>
          <p:nvSpPr>
            <p:cNvPr id="13" name="Freeform 13"/>
            <p:cNvSpPr/>
            <p:nvPr/>
          </p:nvSpPr>
          <p:spPr>
            <a:xfrm>
              <a:off x="0" y="0"/>
              <a:ext cx="1006475" cy="549529"/>
            </a:xfrm>
            <a:custGeom>
              <a:avLst/>
              <a:gdLst/>
              <a:ahLst/>
              <a:cxnLst/>
              <a:rect l="l" t="t" r="r" b="b"/>
              <a:pathLst>
                <a:path w="1006475" h="549529">
                  <a:moveTo>
                    <a:pt x="0" y="44323"/>
                  </a:moveTo>
                  <a:cubicBezTo>
                    <a:pt x="0" y="19812"/>
                    <a:pt x="19812" y="0"/>
                    <a:pt x="44323" y="0"/>
                  </a:cubicBezTo>
                  <a:lnTo>
                    <a:pt x="962152" y="0"/>
                  </a:lnTo>
                  <a:cubicBezTo>
                    <a:pt x="986663" y="0"/>
                    <a:pt x="1006475" y="19812"/>
                    <a:pt x="1006475" y="44323"/>
                  </a:cubicBezTo>
                  <a:lnTo>
                    <a:pt x="1006475" y="505206"/>
                  </a:lnTo>
                  <a:cubicBezTo>
                    <a:pt x="1006475" y="529717"/>
                    <a:pt x="986663" y="549529"/>
                    <a:pt x="962152" y="549529"/>
                  </a:cubicBezTo>
                  <a:lnTo>
                    <a:pt x="44323" y="549529"/>
                  </a:lnTo>
                  <a:cubicBezTo>
                    <a:pt x="19812" y="549402"/>
                    <a:pt x="0" y="529590"/>
                    <a:pt x="0" y="505206"/>
                  </a:cubicBezTo>
                  <a:close/>
                </a:path>
              </a:pathLst>
            </a:custGeom>
            <a:solidFill>
              <a:srgbClr val="E50914"/>
            </a:solidFill>
          </p:spPr>
        </p:sp>
        <p:sp>
          <p:nvSpPr>
            <p:cNvPr id="14" name="TextBox 14"/>
            <p:cNvSpPr txBox="1"/>
            <p:nvPr/>
          </p:nvSpPr>
          <p:spPr>
            <a:xfrm>
              <a:off x="0" y="-9525"/>
              <a:ext cx="1006450" cy="558957"/>
            </a:xfrm>
            <a:prstGeom prst="rect">
              <a:avLst/>
            </a:prstGeom>
          </p:spPr>
          <p:txBody>
            <a:bodyPr lIns="50800" tIns="50800" rIns="50800" bIns="50800" rtlCol="0" anchor="ctr"/>
            <a:lstStyle/>
            <a:p>
              <a:pPr algn="ctr">
                <a:lnSpc>
                  <a:spcPts val="1980"/>
                </a:lnSpc>
              </a:pPr>
              <a:r>
                <a:rPr lang="en-US" sz="1650">
                  <a:solidFill>
                    <a:srgbClr val="FFFFFF"/>
                  </a:solidFill>
                  <a:latin typeface="Inter Light"/>
                </a:rPr>
                <a:t>CC</a:t>
              </a:r>
            </a:p>
          </p:txBody>
        </p:sp>
      </p:grpSp>
      <p:sp>
        <p:nvSpPr>
          <p:cNvPr id="15" name="Freeform 15"/>
          <p:cNvSpPr/>
          <p:nvPr/>
        </p:nvSpPr>
        <p:spPr>
          <a:xfrm>
            <a:off x="876593" y="7615513"/>
            <a:ext cx="3428862" cy="1958592"/>
          </a:xfrm>
          <a:custGeom>
            <a:avLst/>
            <a:gdLst/>
            <a:ahLst/>
            <a:cxnLst/>
            <a:rect l="l" t="t" r="r" b="b"/>
            <a:pathLst>
              <a:path w="3428862" h="1958592">
                <a:moveTo>
                  <a:pt x="0" y="0"/>
                </a:moveTo>
                <a:lnTo>
                  <a:pt x="3428862" y="0"/>
                </a:lnTo>
                <a:lnTo>
                  <a:pt x="3428862" y="1958593"/>
                </a:lnTo>
                <a:lnTo>
                  <a:pt x="0" y="1958593"/>
                </a:lnTo>
                <a:lnTo>
                  <a:pt x="0" y="0"/>
                </a:lnTo>
                <a:close/>
              </a:path>
            </a:pathLst>
          </a:custGeom>
          <a:blipFill>
            <a:blip r:embed="rId7"/>
            <a:stretch>
              <a:fillRect l="-787" r="-787" b="-55"/>
            </a:stretch>
          </a:blipFill>
        </p:spPr>
      </p:sp>
      <p:sp>
        <p:nvSpPr>
          <p:cNvPr id="16" name="Freeform 16"/>
          <p:cNvSpPr/>
          <p:nvPr/>
        </p:nvSpPr>
        <p:spPr>
          <a:xfrm>
            <a:off x="5272377"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8"/>
            <a:stretch>
              <a:fillRect l="-1183" r="-1183" b="-806"/>
            </a:stretch>
          </a:blipFill>
        </p:spPr>
      </p:sp>
      <p:sp>
        <p:nvSpPr>
          <p:cNvPr id="17" name="Freeform 17"/>
          <p:cNvSpPr/>
          <p:nvPr/>
        </p:nvSpPr>
        <p:spPr>
          <a:xfrm>
            <a:off x="9220893"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9"/>
            <a:stretch>
              <a:fillRect l="-1029" r="-1029" b="-57"/>
            </a:stretch>
          </a:blipFill>
        </p:spPr>
      </p:sp>
      <p:sp>
        <p:nvSpPr>
          <p:cNvPr id="18" name="Freeform 18"/>
          <p:cNvSpPr/>
          <p:nvPr/>
        </p:nvSpPr>
        <p:spPr>
          <a:xfrm>
            <a:off x="13169409"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10"/>
            <a:stretch>
              <a:fillRect t="-8358" b="-8415"/>
            </a:stretch>
          </a:blipFill>
        </p:spPr>
      </p:sp>
      <p:sp>
        <p:nvSpPr>
          <p:cNvPr id="19" name="Freeform 19"/>
          <p:cNvSpPr/>
          <p:nvPr/>
        </p:nvSpPr>
        <p:spPr>
          <a:xfrm>
            <a:off x="17117923" y="7510804"/>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11"/>
            <a:stretch>
              <a:fillRect l="-727" r="-727" b="-56"/>
            </a:stretch>
          </a:blipFill>
        </p:spPr>
      </p:sp>
      <p:sp>
        <p:nvSpPr>
          <p:cNvPr id="20" name="TextBox 20"/>
          <p:cNvSpPr txBox="1"/>
          <p:nvPr/>
        </p:nvSpPr>
        <p:spPr>
          <a:xfrm>
            <a:off x="1411539" y="9104262"/>
            <a:ext cx="1077562"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1</a:t>
            </a:r>
          </a:p>
        </p:txBody>
      </p:sp>
      <p:sp>
        <p:nvSpPr>
          <p:cNvPr id="21" name="TextBox 21"/>
          <p:cNvSpPr txBox="1"/>
          <p:nvPr/>
        </p:nvSpPr>
        <p:spPr>
          <a:xfrm>
            <a:off x="5363816" y="9104262"/>
            <a:ext cx="1106416"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2</a:t>
            </a:r>
          </a:p>
        </p:txBody>
      </p:sp>
      <p:sp>
        <p:nvSpPr>
          <p:cNvPr id="22" name="TextBox 22"/>
          <p:cNvSpPr txBox="1"/>
          <p:nvPr/>
        </p:nvSpPr>
        <p:spPr>
          <a:xfrm>
            <a:off x="9330376" y="9104262"/>
            <a:ext cx="1113629"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3</a:t>
            </a:r>
          </a:p>
        </p:txBody>
      </p:sp>
      <p:sp>
        <p:nvSpPr>
          <p:cNvPr id="23" name="TextBox 23"/>
          <p:cNvSpPr txBox="1"/>
          <p:nvPr/>
        </p:nvSpPr>
        <p:spPr>
          <a:xfrm>
            <a:off x="13260848" y="9104262"/>
            <a:ext cx="1118438"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4</a:t>
            </a:r>
          </a:p>
        </p:txBody>
      </p:sp>
      <p:sp>
        <p:nvSpPr>
          <p:cNvPr id="24" name="TextBox 24"/>
          <p:cNvSpPr txBox="1"/>
          <p:nvPr/>
        </p:nvSpPr>
        <p:spPr>
          <a:xfrm>
            <a:off x="17209362" y="9104262"/>
            <a:ext cx="1111226"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Episode 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375885" y="1019175"/>
            <a:ext cx="15536230" cy="1152525"/>
          </a:xfrm>
          <a:prstGeom prst="rect">
            <a:avLst/>
          </a:prstGeom>
        </p:spPr>
        <p:txBody>
          <a:bodyPr lIns="0" tIns="0" rIns="0" bIns="0" rtlCol="0" anchor="t">
            <a:spAutoFit/>
          </a:bodyPr>
          <a:lstStyle/>
          <a:p>
            <a:pPr algn="ctr">
              <a:lnSpc>
                <a:spcPts val="9000"/>
              </a:lnSpc>
            </a:pPr>
            <a:r>
              <a:rPr lang="en-US" sz="7500">
                <a:solidFill>
                  <a:srgbClr val="FFFFFF"/>
                </a:solidFill>
                <a:latin typeface="Muli Semi-Bold"/>
              </a:rPr>
              <a:t>KẾT QUẢ ĐẠT ĐƯỢC</a:t>
            </a:r>
          </a:p>
        </p:txBody>
      </p:sp>
      <p:sp>
        <p:nvSpPr>
          <p:cNvPr id="3" name="TextBox 3"/>
          <p:cNvSpPr txBox="1"/>
          <p:nvPr/>
        </p:nvSpPr>
        <p:spPr>
          <a:xfrm>
            <a:off x="8668940" y="4169836"/>
            <a:ext cx="2884564" cy="390525"/>
          </a:xfrm>
          <a:prstGeom prst="rect">
            <a:avLst/>
          </a:prstGeom>
        </p:spPr>
        <p:txBody>
          <a:bodyPr lIns="0" tIns="0" rIns="0" bIns="0" rtlCol="0" anchor="t">
            <a:spAutoFit/>
          </a:bodyPr>
          <a:lstStyle/>
          <a:p>
            <a:pPr algn="ctr">
              <a:lnSpc>
                <a:spcPts val="3119"/>
              </a:lnSpc>
            </a:pPr>
            <a:endParaRPr/>
          </a:p>
        </p:txBody>
      </p:sp>
      <p:grpSp>
        <p:nvGrpSpPr>
          <p:cNvPr id="4" name="Group 4"/>
          <p:cNvGrpSpPr/>
          <p:nvPr/>
        </p:nvGrpSpPr>
        <p:grpSpPr>
          <a:xfrm>
            <a:off x="11144475" y="2813876"/>
            <a:ext cx="3206870" cy="2711927"/>
            <a:chOff x="0" y="0"/>
            <a:chExt cx="4275828" cy="3615904"/>
          </a:xfrm>
        </p:grpSpPr>
        <p:sp>
          <p:nvSpPr>
            <p:cNvPr id="5" name="Freeform 5"/>
            <p:cNvSpPr/>
            <p:nvPr/>
          </p:nvSpPr>
          <p:spPr>
            <a:xfrm>
              <a:off x="0" y="0"/>
              <a:ext cx="4275828" cy="3615904"/>
            </a:xfrm>
            <a:custGeom>
              <a:avLst/>
              <a:gdLst/>
              <a:ahLst/>
              <a:cxnLst/>
              <a:rect l="l" t="t" r="r" b="b"/>
              <a:pathLst>
                <a:path w="4275828" h="3615904">
                  <a:moveTo>
                    <a:pt x="0" y="291503"/>
                  </a:moveTo>
                  <a:cubicBezTo>
                    <a:pt x="0" y="130432"/>
                    <a:pt x="122367" y="0"/>
                    <a:pt x="273479" y="0"/>
                  </a:cubicBezTo>
                  <a:lnTo>
                    <a:pt x="4002371" y="0"/>
                  </a:lnTo>
                  <a:cubicBezTo>
                    <a:pt x="4153283" y="0"/>
                    <a:pt x="4275828" y="130432"/>
                    <a:pt x="4275828" y="291503"/>
                  </a:cubicBezTo>
                  <a:lnTo>
                    <a:pt x="4275828" y="3324408"/>
                  </a:lnTo>
                  <a:cubicBezTo>
                    <a:pt x="4275828" y="3485267"/>
                    <a:pt x="4153483" y="3615904"/>
                    <a:pt x="4002371" y="3615904"/>
                  </a:cubicBezTo>
                  <a:lnTo>
                    <a:pt x="273479" y="3615904"/>
                  </a:lnTo>
                  <a:cubicBezTo>
                    <a:pt x="122566" y="3615904"/>
                    <a:pt x="0" y="3485479"/>
                    <a:pt x="0" y="3324408"/>
                  </a:cubicBezTo>
                  <a:close/>
                </a:path>
              </a:pathLst>
            </a:custGeom>
            <a:solidFill>
              <a:srgbClr val="E50914"/>
            </a:solidFill>
          </p:spPr>
        </p:sp>
        <p:sp>
          <p:nvSpPr>
            <p:cNvPr id="6" name="TextBox 6"/>
            <p:cNvSpPr txBox="1"/>
            <p:nvPr/>
          </p:nvSpPr>
          <p:spPr>
            <a:xfrm>
              <a:off x="777763" y="520700"/>
              <a:ext cx="2720302" cy="2167752"/>
            </a:xfrm>
            <a:prstGeom prst="rect">
              <a:avLst/>
            </a:prstGeom>
          </p:spPr>
          <p:txBody>
            <a:bodyPr lIns="50800" tIns="50800" rIns="50800" bIns="50800" rtlCol="0" anchor="ctr"/>
            <a:lstStyle/>
            <a:p>
              <a:pPr algn="ctr">
                <a:lnSpc>
                  <a:spcPts val="3240"/>
                </a:lnSpc>
              </a:pPr>
              <a:r>
                <a:rPr lang="en-US" sz="2700" spc="-107" dirty="0" err="1">
                  <a:solidFill>
                    <a:srgbClr val="FFFFFF"/>
                  </a:solidFill>
                  <a:latin typeface="Open Sans"/>
                </a:rPr>
                <a:t>Xây</a:t>
              </a:r>
              <a:r>
                <a:rPr lang="en-US" sz="2700" spc="-107" dirty="0">
                  <a:solidFill>
                    <a:srgbClr val="FFFFFF"/>
                  </a:solidFill>
                  <a:latin typeface="Open Sans"/>
                </a:rPr>
                <a:t> </a:t>
              </a:r>
              <a:r>
                <a:rPr lang="en-US" sz="2700" spc="-107" dirty="0" err="1">
                  <a:solidFill>
                    <a:srgbClr val="FFFFFF"/>
                  </a:solidFill>
                  <a:latin typeface="Open Sans"/>
                </a:rPr>
                <a:t>dựng</a:t>
              </a:r>
              <a:r>
                <a:rPr lang="en-US" sz="2700" spc="-107" dirty="0">
                  <a:solidFill>
                    <a:srgbClr val="FFFFFF"/>
                  </a:solidFill>
                  <a:latin typeface="Open Sans"/>
                </a:rPr>
                <a:t> </a:t>
              </a:r>
              <a:r>
                <a:rPr lang="en-US" sz="2700" spc="-107" dirty="0" err="1">
                  <a:solidFill>
                    <a:srgbClr val="FFFFFF"/>
                  </a:solidFill>
                  <a:latin typeface="Open Sans"/>
                </a:rPr>
                <a:t>giao</a:t>
              </a:r>
              <a:r>
                <a:rPr lang="en-US" sz="2700" spc="-107" dirty="0">
                  <a:solidFill>
                    <a:srgbClr val="FFFFFF"/>
                  </a:solidFill>
                  <a:latin typeface="Open Sans"/>
                </a:rPr>
                <a:t> </a:t>
              </a:r>
              <a:r>
                <a:rPr lang="en-US" sz="2700" spc="-107" dirty="0" err="1">
                  <a:solidFill>
                    <a:srgbClr val="FFFFFF"/>
                  </a:solidFill>
                  <a:latin typeface="Open Sans"/>
                </a:rPr>
                <a:t>diện</a:t>
              </a:r>
              <a:r>
                <a:rPr lang="en-US" sz="2700" spc="-107" dirty="0">
                  <a:solidFill>
                    <a:srgbClr val="FFFFFF"/>
                  </a:solidFill>
                  <a:latin typeface="Open Sans"/>
                </a:rPr>
                <a:t> </a:t>
              </a:r>
              <a:r>
                <a:rPr lang="en-US" sz="2700" spc="-107" dirty="0" err="1">
                  <a:solidFill>
                    <a:srgbClr val="FFFFFF"/>
                  </a:solidFill>
                  <a:latin typeface="Open Sans"/>
                </a:rPr>
                <a:t>người</a:t>
              </a:r>
              <a:r>
                <a:rPr lang="en-US" sz="2700" spc="-107" dirty="0">
                  <a:solidFill>
                    <a:srgbClr val="FFFFFF"/>
                  </a:solidFill>
                  <a:latin typeface="Open Sans"/>
                </a:rPr>
                <a:t> </a:t>
              </a:r>
              <a:r>
                <a:rPr lang="en-US" sz="2700" spc="-107" dirty="0" err="1">
                  <a:solidFill>
                    <a:srgbClr val="FFFFFF"/>
                  </a:solidFill>
                  <a:latin typeface="Open Sans"/>
                </a:rPr>
                <a:t>dùng</a:t>
              </a:r>
              <a:r>
                <a:rPr lang="en-US" sz="2700" spc="-107" dirty="0">
                  <a:solidFill>
                    <a:srgbClr val="FFFFFF"/>
                  </a:solidFill>
                  <a:latin typeface="Open Sans"/>
                </a:rPr>
                <a:t> </a:t>
              </a:r>
              <a:r>
                <a:rPr lang="en-US" sz="2700" spc="-107" dirty="0" err="1">
                  <a:solidFill>
                    <a:srgbClr val="FFFFFF"/>
                  </a:solidFill>
                  <a:latin typeface="Open Sans"/>
                </a:rPr>
                <a:t>đa</a:t>
              </a:r>
              <a:r>
                <a:rPr lang="en-US" sz="2700" spc="-107" dirty="0">
                  <a:solidFill>
                    <a:srgbClr val="FFFFFF"/>
                  </a:solidFill>
                  <a:latin typeface="Open Sans"/>
                </a:rPr>
                <a:t> </a:t>
              </a:r>
              <a:r>
                <a:rPr lang="en-US" sz="2700" spc="-107" dirty="0" err="1">
                  <a:solidFill>
                    <a:srgbClr val="FFFFFF"/>
                  </a:solidFill>
                  <a:latin typeface="Open Sans"/>
                </a:rPr>
                <a:t>dạng</a:t>
              </a:r>
              <a:r>
                <a:rPr lang="en-US" sz="2700" spc="-107" dirty="0">
                  <a:solidFill>
                    <a:srgbClr val="FFFFFF"/>
                  </a:solidFill>
                  <a:latin typeface="Open Sans"/>
                </a:rPr>
                <a:t> </a:t>
              </a:r>
              <a:r>
                <a:rPr lang="en-US" sz="2700" spc="-107" dirty="0" err="1">
                  <a:solidFill>
                    <a:srgbClr val="FFFFFF"/>
                  </a:solidFill>
                  <a:latin typeface="Open Sans"/>
                </a:rPr>
                <a:t>và</a:t>
              </a:r>
              <a:r>
                <a:rPr lang="en-US" sz="2700" spc="-107" dirty="0">
                  <a:solidFill>
                    <a:srgbClr val="FFFFFF"/>
                  </a:solidFill>
                  <a:latin typeface="Open Sans"/>
                </a:rPr>
                <a:t> </a:t>
              </a:r>
              <a:r>
                <a:rPr lang="en-US" sz="2700" spc="-107" dirty="0" err="1">
                  <a:solidFill>
                    <a:srgbClr val="FFFFFF"/>
                  </a:solidFill>
                  <a:latin typeface="Open Sans"/>
                </a:rPr>
                <a:t>tương</a:t>
              </a:r>
              <a:r>
                <a:rPr lang="en-US" sz="2700" spc="-107" dirty="0">
                  <a:solidFill>
                    <a:srgbClr val="FFFFFF"/>
                  </a:solidFill>
                  <a:latin typeface="Open Sans"/>
                </a:rPr>
                <a:t> </a:t>
              </a:r>
              <a:r>
                <a:rPr lang="en-US" sz="2700" spc="-107" dirty="0" err="1">
                  <a:solidFill>
                    <a:srgbClr val="FFFFFF"/>
                  </a:solidFill>
                  <a:latin typeface="Open Sans"/>
                </a:rPr>
                <a:t>tác</a:t>
              </a:r>
              <a:endParaRPr lang="en-US" sz="2700" spc="-107" dirty="0">
                <a:solidFill>
                  <a:srgbClr val="FFFFFF"/>
                </a:solidFill>
                <a:latin typeface="Open Sans"/>
              </a:endParaRPr>
            </a:p>
          </p:txBody>
        </p:sp>
      </p:grpSp>
      <p:grpSp>
        <p:nvGrpSpPr>
          <p:cNvPr id="7" name="Group 7"/>
          <p:cNvGrpSpPr/>
          <p:nvPr/>
        </p:nvGrpSpPr>
        <p:grpSpPr>
          <a:xfrm>
            <a:off x="11293359" y="6788838"/>
            <a:ext cx="3206870" cy="2711927"/>
            <a:chOff x="198512" y="-6350"/>
            <a:chExt cx="4275827" cy="3615903"/>
          </a:xfrm>
        </p:grpSpPr>
        <p:sp>
          <p:nvSpPr>
            <p:cNvPr id="8" name="Freeform 8"/>
            <p:cNvSpPr/>
            <p:nvPr/>
          </p:nvSpPr>
          <p:spPr>
            <a:xfrm>
              <a:off x="198512" y="-6350"/>
              <a:ext cx="4275827" cy="3615903"/>
            </a:xfrm>
            <a:custGeom>
              <a:avLst/>
              <a:gdLst/>
              <a:ahLst/>
              <a:cxnLst/>
              <a:rect l="l" t="t" r="r" b="b"/>
              <a:pathLst>
                <a:path w="4275828" h="3615904">
                  <a:moveTo>
                    <a:pt x="0" y="291503"/>
                  </a:moveTo>
                  <a:cubicBezTo>
                    <a:pt x="0" y="130432"/>
                    <a:pt x="122367" y="0"/>
                    <a:pt x="273479" y="0"/>
                  </a:cubicBezTo>
                  <a:lnTo>
                    <a:pt x="4002371" y="0"/>
                  </a:lnTo>
                  <a:cubicBezTo>
                    <a:pt x="4153283" y="0"/>
                    <a:pt x="4275828" y="130432"/>
                    <a:pt x="4275828" y="291503"/>
                  </a:cubicBezTo>
                  <a:lnTo>
                    <a:pt x="4275828" y="3324408"/>
                  </a:lnTo>
                  <a:cubicBezTo>
                    <a:pt x="4275828" y="3485267"/>
                    <a:pt x="4153483" y="3615904"/>
                    <a:pt x="4002371" y="3615904"/>
                  </a:cubicBezTo>
                  <a:lnTo>
                    <a:pt x="273479" y="3615904"/>
                  </a:lnTo>
                  <a:cubicBezTo>
                    <a:pt x="122566" y="3615904"/>
                    <a:pt x="0" y="3485479"/>
                    <a:pt x="0" y="3324408"/>
                  </a:cubicBezTo>
                  <a:close/>
                </a:path>
              </a:pathLst>
            </a:custGeom>
            <a:solidFill>
              <a:srgbClr val="E50914"/>
            </a:solidFill>
          </p:spPr>
        </p:sp>
        <p:sp>
          <p:nvSpPr>
            <p:cNvPr id="9" name="TextBox 9"/>
            <p:cNvSpPr txBox="1"/>
            <p:nvPr/>
          </p:nvSpPr>
          <p:spPr>
            <a:xfrm>
              <a:off x="777763" y="724075"/>
              <a:ext cx="2720302" cy="2167753"/>
            </a:xfrm>
            <a:prstGeom prst="rect">
              <a:avLst/>
            </a:prstGeom>
          </p:spPr>
          <p:txBody>
            <a:bodyPr lIns="50800" tIns="50800" rIns="50800" bIns="50800" rtlCol="0" anchor="ctr"/>
            <a:lstStyle/>
            <a:p>
              <a:pPr algn="ctr">
                <a:lnSpc>
                  <a:spcPts val="3240"/>
                </a:lnSpc>
              </a:pPr>
              <a:r>
                <a:rPr lang="en-US" sz="2700" spc="-107" dirty="0" err="1">
                  <a:solidFill>
                    <a:srgbClr val="FFFFFF"/>
                  </a:solidFill>
                  <a:latin typeface="Open Sans"/>
                </a:rPr>
                <a:t>Sáng</a:t>
              </a:r>
              <a:r>
                <a:rPr lang="en-US" sz="2700" spc="-107" dirty="0">
                  <a:solidFill>
                    <a:srgbClr val="FFFFFF"/>
                  </a:solidFill>
                  <a:latin typeface="Open Sans"/>
                </a:rPr>
                <a:t> </a:t>
              </a:r>
              <a:r>
                <a:rPr lang="en-US" sz="2700" spc="-107" dirty="0" err="1">
                  <a:solidFill>
                    <a:srgbClr val="FFFFFF"/>
                  </a:solidFill>
                  <a:latin typeface="Open Sans"/>
                </a:rPr>
                <a:t>tạo</a:t>
              </a:r>
              <a:r>
                <a:rPr lang="en-US" sz="2700" spc="-107" dirty="0">
                  <a:solidFill>
                    <a:srgbClr val="FFFFFF"/>
                  </a:solidFill>
                  <a:latin typeface="Open Sans"/>
                </a:rPr>
                <a:t> </a:t>
              </a:r>
              <a:r>
                <a:rPr lang="en-US" sz="2700" spc="-107" dirty="0" err="1">
                  <a:solidFill>
                    <a:srgbClr val="FFFFFF"/>
                  </a:solidFill>
                  <a:latin typeface="Open Sans"/>
                </a:rPr>
                <a:t>và</a:t>
              </a:r>
              <a:r>
                <a:rPr lang="en-US" sz="2700" spc="-107" dirty="0">
                  <a:solidFill>
                    <a:srgbClr val="FFFFFF"/>
                  </a:solidFill>
                  <a:latin typeface="Open Sans"/>
                </a:rPr>
                <a:t> </a:t>
              </a:r>
              <a:r>
                <a:rPr lang="en-US" sz="2700" spc="-107" dirty="0" err="1">
                  <a:solidFill>
                    <a:srgbClr val="FFFFFF"/>
                  </a:solidFill>
                  <a:latin typeface="Open Sans"/>
                </a:rPr>
                <a:t>ứng</a:t>
              </a:r>
              <a:r>
                <a:rPr lang="en-US" sz="2700" spc="-107" dirty="0">
                  <a:solidFill>
                    <a:srgbClr val="FFFFFF"/>
                  </a:solidFill>
                  <a:latin typeface="Open Sans"/>
                </a:rPr>
                <a:t> </a:t>
              </a:r>
              <a:r>
                <a:rPr lang="en-US" sz="2700" spc="-107" dirty="0" err="1">
                  <a:solidFill>
                    <a:srgbClr val="FFFFFF"/>
                  </a:solidFill>
                  <a:latin typeface="Open Sans"/>
                </a:rPr>
                <a:t>dụng</a:t>
              </a:r>
              <a:r>
                <a:rPr lang="en-US" sz="2700" spc="-107" dirty="0">
                  <a:solidFill>
                    <a:srgbClr val="FFFFFF"/>
                  </a:solidFill>
                  <a:latin typeface="Open Sans"/>
                </a:rPr>
                <a:t> </a:t>
              </a:r>
              <a:r>
                <a:rPr lang="en-US" sz="2700" spc="-107" dirty="0" err="1">
                  <a:solidFill>
                    <a:srgbClr val="FFFFFF"/>
                  </a:solidFill>
                  <a:latin typeface="Open Sans"/>
                </a:rPr>
                <a:t>thực</a:t>
              </a:r>
              <a:r>
                <a:rPr lang="en-US" sz="2700" spc="-107" dirty="0">
                  <a:solidFill>
                    <a:srgbClr val="FFFFFF"/>
                  </a:solidFill>
                  <a:latin typeface="Open Sans"/>
                </a:rPr>
                <a:t> </a:t>
              </a:r>
              <a:r>
                <a:rPr lang="en-US" sz="2700" spc="-107" dirty="0" err="1">
                  <a:solidFill>
                    <a:srgbClr val="FFFFFF"/>
                  </a:solidFill>
                  <a:latin typeface="Open Sans"/>
                </a:rPr>
                <a:t>tế</a:t>
              </a:r>
              <a:endParaRPr lang="en-US" sz="2700" spc="-107" dirty="0">
                <a:solidFill>
                  <a:srgbClr val="FFFFFF"/>
                </a:solidFill>
                <a:latin typeface="Open Sans"/>
              </a:endParaRPr>
            </a:p>
          </p:txBody>
        </p:sp>
      </p:grpSp>
      <p:grpSp>
        <p:nvGrpSpPr>
          <p:cNvPr id="10" name="Group 10"/>
          <p:cNvGrpSpPr/>
          <p:nvPr/>
        </p:nvGrpSpPr>
        <p:grpSpPr>
          <a:xfrm>
            <a:off x="3576420" y="6793601"/>
            <a:ext cx="3418223" cy="2711927"/>
            <a:chOff x="0" y="0"/>
            <a:chExt cx="4557630" cy="3615904"/>
          </a:xfrm>
        </p:grpSpPr>
        <p:sp>
          <p:nvSpPr>
            <p:cNvPr id="11" name="Freeform 11"/>
            <p:cNvSpPr/>
            <p:nvPr/>
          </p:nvSpPr>
          <p:spPr>
            <a:xfrm>
              <a:off x="0" y="0"/>
              <a:ext cx="4557630" cy="3615904"/>
            </a:xfrm>
            <a:custGeom>
              <a:avLst/>
              <a:gdLst/>
              <a:ahLst/>
              <a:cxnLst/>
              <a:rect l="l" t="t" r="r" b="b"/>
              <a:pathLst>
                <a:path w="4557630" h="3615904">
                  <a:moveTo>
                    <a:pt x="0" y="291503"/>
                  </a:moveTo>
                  <a:cubicBezTo>
                    <a:pt x="0" y="130432"/>
                    <a:pt x="130432" y="0"/>
                    <a:pt x="291503" y="0"/>
                  </a:cubicBezTo>
                  <a:lnTo>
                    <a:pt x="4266154" y="0"/>
                  </a:lnTo>
                  <a:cubicBezTo>
                    <a:pt x="4427012" y="0"/>
                    <a:pt x="4557630" y="130432"/>
                    <a:pt x="4557630" y="291503"/>
                  </a:cubicBezTo>
                  <a:lnTo>
                    <a:pt x="4557630" y="3324408"/>
                  </a:lnTo>
                  <a:cubicBezTo>
                    <a:pt x="4557630" y="3485267"/>
                    <a:pt x="4427225" y="3615904"/>
                    <a:pt x="4266154" y="3615904"/>
                  </a:cubicBezTo>
                  <a:lnTo>
                    <a:pt x="291503" y="3615904"/>
                  </a:lnTo>
                  <a:cubicBezTo>
                    <a:pt x="130644" y="3615904"/>
                    <a:pt x="0" y="3485479"/>
                    <a:pt x="0" y="3324408"/>
                  </a:cubicBezTo>
                  <a:close/>
                </a:path>
              </a:pathLst>
            </a:custGeom>
            <a:solidFill>
              <a:srgbClr val="E50914"/>
            </a:solidFill>
          </p:spPr>
        </p:sp>
        <p:sp>
          <p:nvSpPr>
            <p:cNvPr id="12" name="TextBox 12"/>
            <p:cNvSpPr txBox="1"/>
            <p:nvPr/>
          </p:nvSpPr>
          <p:spPr>
            <a:xfrm>
              <a:off x="886912" y="543065"/>
              <a:ext cx="2720303" cy="2167752"/>
            </a:xfrm>
            <a:prstGeom prst="rect">
              <a:avLst/>
            </a:prstGeom>
          </p:spPr>
          <p:txBody>
            <a:bodyPr lIns="50800" tIns="50800" rIns="50800" bIns="50800" rtlCol="0" anchor="ctr"/>
            <a:lstStyle/>
            <a:p>
              <a:pPr algn="ctr">
                <a:lnSpc>
                  <a:spcPts val="3240"/>
                </a:lnSpc>
              </a:pPr>
              <a:r>
                <a:rPr lang="en-US" sz="2700" spc="-107" dirty="0" err="1">
                  <a:solidFill>
                    <a:srgbClr val="FFFFFF"/>
                  </a:solidFill>
                  <a:latin typeface="Open Sans"/>
                </a:rPr>
                <a:t>Kỹ</a:t>
              </a:r>
              <a:r>
                <a:rPr lang="en-US" sz="2700" spc="-107" dirty="0">
                  <a:solidFill>
                    <a:srgbClr val="FFFFFF"/>
                  </a:solidFill>
                  <a:latin typeface="Open Sans"/>
                </a:rPr>
                <a:t> </a:t>
              </a:r>
              <a:r>
                <a:rPr lang="en-US" sz="2700" spc="-107" dirty="0" err="1">
                  <a:solidFill>
                    <a:srgbClr val="FFFFFF"/>
                  </a:solidFill>
                  <a:latin typeface="Open Sans"/>
                </a:rPr>
                <a:t>năng</a:t>
              </a:r>
              <a:r>
                <a:rPr lang="en-US" sz="2700" spc="-107" dirty="0">
                  <a:solidFill>
                    <a:srgbClr val="FFFFFF"/>
                  </a:solidFill>
                  <a:latin typeface="Open Sans"/>
                </a:rPr>
                <a:t> </a:t>
              </a:r>
              <a:r>
                <a:rPr lang="en-US" sz="2700" spc="-107" dirty="0" err="1">
                  <a:solidFill>
                    <a:srgbClr val="FFFFFF"/>
                  </a:solidFill>
                  <a:latin typeface="Open Sans"/>
                </a:rPr>
                <a:t>lập</a:t>
              </a:r>
              <a:r>
                <a:rPr lang="en-US" sz="2700" spc="-107" dirty="0">
                  <a:solidFill>
                    <a:srgbClr val="FFFFFF"/>
                  </a:solidFill>
                  <a:latin typeface="Open Sans"/>
                </a:rPr>
                <a:t> </a:t>
              </a:r>
              <a:r>
                <a:rPr lang="en-US" sz="2700" spc="-107" dirty="0" err="1">
                  <a:solidFill>
                    <a:srgbClr val="FFFFFF"/>
                  </a:solidFill>
                  <a:latin typeface="Open Sans"/>
                </a:rPr>
                <a:t>trình</a:t>
              </a:r>
              <a:r>
                <a:rPr lang="en-US" sz="2700" spc="-107" dirty="0">
                  <a:solidFill>
                    <a:srgbClr val="FFFFFF"/>
                  </a:solidFill>
                  <a:latin typeface="Open Sans"/>
                </a:rPr>
                <a:t> </a:t>
              </a:r>
              <a:r>
                <a:rPr lang="en-US" sz="2700" spc="-107" dirty="0" err="1">
                  <a:solidFill>
                    <a:srgbClr val="FFFFFF"/>
                  </a:solidFill>
                  <a:latin typeface="Open Sans"/>
                </a:rPr>
                <a:t>và</a:t>
              </a:r>
              <a:r>
                <a:rPr lang="en-US" sz="2700" spc="-107" dirty="0">
                  <a:solidFill>
                    <a:srgbClr val="FFFFFF"/>
                  </a:solidFill>
                  <a:latin typeface="Open Sans"/>
                </a:rPr>
                <a:t> </a:t>
              </a:r>
              <a:r>
                <a:rPr lang="en-US" sz="2700" spc="-107" dirty="0" err="1">
                  <a:solidFill>
                    <a:srgbClr val="FFFFFF"/>
                  </a:solidFill>
                  <a:latin typeface="Open Sans"/>
                </a:rPr>
                <a:t>phát</a:t>
              </a:r>
              <a:r>
                <a:rPr lang="en-US" sz="2700" spc="-107" dirty="0">
                  <a:solidFill>
                    <a:srgbClr val="FFFFFF"/>
                  </a:solidFill>
                  <a:latin typeface="Open Sans"/>
                </a:rPr>
                <a:t> </a:t>
              </a:r>
              <a:r>
                <a:rPr lang="en-US" sz="2700" spc="-107" dirty="0" err="1">
                  <a:solidFill>
                    <a:srgbClr val="FFFFFF"/>
                  </a:solidFill>
                  <a:latin typeface="Open Sans"/>
                </a:rPr>
                <a:t>triển</a:t>
              </a:r>
              <a:r>
                <a:rPr lang="en-US" sz="2700" spc="-107" dirty="0">
                  <a:solidFill>
                    <a:srgbClr val="FFFFFF"/>
                  </a:solidFill>
                  <a:latin typeface="Open Sans"/>
                </a:rPr>
                <a:t> </a:t>
              </a:r>
              <a:r>
                <a:rPr lang="en-US" sz="2700" spc="-107" dirty="0" err="1">
                  <a:solidFill>
                    <a:srgbClr val="FFFFFF"/>
                  </a:solidFill>
                  <a:latin typeface="Open Sans"/>
                </a:rPr>
                <a:t>ứng</a:t>
              </a:r>
              <a:r>
                <a:rPr lang="en-US" sz="2700" spc="-107" dirty="0">
                  <a:solidFill>
                    <a:srgbClr val="FFFFFF"/>
                  </a:solidFill>
                  <a:latin typeface="Open Sans"/>
                </a:rPr>
                <a:t> </a:t>
              </a:r>
              <a:r>
                <a:rPr lang="en-US" sz="2700" spc="-107" dirty="0" err="1">
                  <a:solidFill>
                    <a:srgbClr val="FFFFFF"/>
                  </a:solidFill>
                  <a:latin typeface="Open Sans"/>
                </a:rPr>
                <a:t>dụng</a:t>
              </a:r>
              <a:r>
                <a:rPr lang="en-US" sz="2700" spc="-107" dirty="0">
                  <a:solidFill>
                    <a:srgbClr val="FFFFFF"/>
                  </a:solidFill>
                  <a:latin typeface="Open Sans"/>
                </a:rPr>
                <a:t> </a:t>
              </a:r>
              <a:r>
                <a:rPr lang="en-US" sz="2700" spc="-107" dirty="0" err="1">
                  <a:solidFill>
                    <a:srgbClr val="FFFFFF"/>
                  </a:solidFill>
                  <a:latin typeface="Open Sans"/>
                </a:rPr>
                <a:t>tăng</a:t>
              </a:r>
              <a:r>
                <a:rPr lang="en-US" sz="2700" spc="-107" dirty="0">
                  <a:solidFill>
                    <a:srgbClr val="FFFFFF"/>
                  </a:solidFill>
                  <a:latin typeface="Open Sans"/>
                </a:rPr>
                <a:t> </a:t>
              </a:r>
              <a:r>
                <a:rPr lang="en-US" sz="2700" spc="-107" dirty="0" err="1">
                  <a:solidFill>
                    <a:srgbClr val="FFFFFF"/>
                  </a:solidFill>
                  <a:latin typeface="Open Sans"/>
                </a:rPr>
                <a:t>cường</a:t>
              </a:r>
              <a:endParaRPr lang="en-US" sz="2700" spc="-107" dirty="0">
                <a:solidFill>
                  <a:srgbClr val="FFFFFF"/>
                </a:solidFill>
                <a:latin typeface="Open Sans"/>
              </a:endParaRPr>
            </a:p>
          </p:txBody>
        </p:sp>
      </p:grpSp>
      <p:grpSp>
        <p:nvGrpSpPr>
          <p:cNvPr id="13" name="Group 13"/>
          <p:cNvGrpSpPr/>
          <p:nvPr/>
        </p:nvGrpSpPr>
        <p:grpSpPr>
          <a:xfrm>
            <a:off x="3576420" y="2813876"/>
            <a:ext cx="3418223" cy="2711927"/>
            <a:chOff x="0" y="0"/>
            <a:chExt cx="4557630" cy="3615904"/>
          </a:xfrm>
        </p:grpSpPr>
        <p:sp>
          <p:nvSpPr>
            <p:cNvPr id="14" name="Freeform 14"/>
            <p:cNvSpPr/>
            <p:nvPr/>
          </p:nvSpPr>
          <p:spPr>
            <a:xfrm>
              <a:off x="0" y="0"/>
              <a:ext cx="4557630" cy="3615904"/>
            </a:xfrm>
            <a:custGeom>
              <a:avLst/>
              <a:gdLst/>
              <a:ahLst/>
              <a:cxnLst/>
              <a:rect l="l" t="t" r="r" b="b"/>
              <a:pathLst>
                <a:path w="4557630" h="3615904">
                  <a:moveTo>
                    <a:pt x="0" y="291503"/>
                  </a:moveTo>
                  <a:cubicBezTo>
                    <a:pt x="0" y="130432"/>
                    <a:pt x="130432" y="0"/>
                    <a:pt x="291503" y="0"/>
                  </a:cubicBezTo>
                  <a:lnTo>
                    <a:pt x="4266154" y="0"/>
                  </a:lnTo>
                  <a:cubicBezTo>
                    <a:pt x="4427012" y="0"/>
                    <a:pt x="4557630" y="130432"/>
                    <a:pt x="4557630" y="291503"/>
                  </a:cubicBezTo>
                  <a:lnTo>
                    <a:pt x="4557630" y="3324408"/>
                  </a:lnTo>
                  <a:cubicBezTo>
                    <a:pt x="4557630" y="3485267"/>
                    <a:pt x="4427225" y="3615904"/>
                    <a:pt x="4266154" y="3615904"/>
                  </a:cubicBezTo>
                  <a:lnTo>
                    <a:pt x="291503" y="3615904"/>
                  </a:lnTo>
                  <a:cubicBezTo>
                    <a:pt x="130644" y="3615904"/>
                    <a:pt x="0" y="3485479"/>
                    <a:pt x="0" y="3324408"/>
                  </a:cubicBezTo>
                  <a:close/>
                </a:path>
              </a:pathLst>
            </a:custGeom>
            <a:solidFill>
              <a:srgbClr val="E50914"/>
            </a:solidFill>
          </p:spPr>
        </p:sp>
        <p:sp>
          <p:nvSpPr>
            <p:cNvPr id="15" name="TextBox 15"/>
            <p:cNvSpPr txBox="1"/>
            <p:nvPr/>
          </p:nvSpPr>
          <p:spPr>
            <a:xfrm>
              <a:off x="918663" y="464565"/>
              <a:ext cx="2720303" cy="2167752"/>
            </a:xfrm>
            <a:prstGeom prst="rect">
              <a:avLst/>
            </a:prstGeom>
          </p:spPr>
          <p:txBody>
            <a:bodyPr lIns="50800" tIns="50800" rIns="50800" bIns="50800" rtlCol="0" anchor="ctr"/>
            <a:lstStyle/>
            <a:p>
              <a:pPr algn="ctr">
                <a:lnSpc>
                  <a:spcPts val="3240"/>
                </a:lnSpc>
              </a:pPr>
              <a:r>
                <a:rPr lang="en-US" sz="2700" spc="-107" dirty="0" err="1">
                  <a:solidFill>
                    <a:srgbClr val="FFFFFF"/>
                  </a:solidFill>
                  <a:latin typeface="Open Sans"/>
                </a:rPr>
                <a:t>Hiểu</a:t>
              </a:r>
              <a:r>
                <a:rPr lang="en-US" sz="2700" spc="-107" dirty="0">
                  <a:solidFill>
                    <a:srgbClr val="FFFFFF"/>
                  </a:solidFill>
                  <a:latin typeface="Open Sans"/>
                </a:rPr>
                <a:t> </a:t>
              </a:r>
              <a:r>
                <a:rPr lang="en-US" sz="2700" spc="-107" dirty="0" err="1">
                  <a:solidFill>
                    <a:srgbClr val="FFFFFF"/>
                  </a:solidFill>
                  <a:latin typeface="Open Sans"/>
                </a:rPr>
                <a:t>biết</a:t>
              </a:r>
              <a:r>
                <a:rPr lang="en-US" sz="2700" spc="-107" dirty="0">
                  <a:solidFill>
                    <a:srgbClr val="FFFFFF"/>
                  </a:solidFill>
                  <a:latin typeface="Open Sans"/>
                </a:rPr>
                <a:t> </a:t>
              </a:r>
              <a:r>
                <a:rPr lang="en-US" sz="2700" spc="-107" dirty="0" err="1">
                  <a:solidFill>
                    <a:srgbClr val="FFFFFF"/>
                  </a:solidFill>
                  <a:latin typeface="Open Sans"/>
                </a:rPr>
                <a:t>sâu</a:t>
              </a:r>
              <a:r>
                <a:rPr lang="en-US" sz="2700" spc="-107" dirty="0">
                  <a:solidFill>
                    <a:srgbClr val="FFFFFF"/>
                  </a:solidFill>
                  <a:latin typeface="Open Sans"/>
                </a:rPr>
                <a:t> </a:t>
              </a:r>
              <a:r>
                <a:rPr lang="en-US" sz="2700" spc="-107" dirty="0" err="1">
                  <a:solidFill>
                    <a:srgbClr val="FFFFFF"/>
                  </a:solidFill>
                  <a:latin typeface="Open Sans"/>
                </a:rPr>
                <a:t>hơn</a:t>
              </a:r>
              <a:r>
                <a:rPr lang="en-US" sz="2700" spc="-107" dirty="0">
                  <a:solidFill>
                    <a:srgbClr val="FFFFFF"/>
                  </a:solidFill>
                  <a:latin typeface="Open Sans"/>
                </a:rPr>
                <a:t> </a:t>
              </a:r>
              <a:r>
                <a:rPr lang="en-US" sz="2700" spc="-107" dirty="0" err="1">
                  <a:solidFill>
                    <a:srgbClr val="FFFFFF"/>
                  </a:solidFill>
                  <a:latin typeface="Open Sans"/>
                </a:rPr>
                <a:t>về</a:t>
              </a:r>
              <a:r>
                <a:rPr lang="en-US" sz="2700" spc="-107" dirty="0">
                  <a:solidFill>
                    <a:srgbClr val="FFFFFF"/>
                  </a:solidFill>
                  <a:latin typeface="Open Sans"/>
                </a:rPr>
                <a:t> Flutter </a:t>
              </a:r>
              <a:r>
                <a:rPr lang="en-US" sz="2700" spc="-107" dirty="0" err="1">
                  <a:solidFill>
                    <a:srgbClr val="FFFFFF"/>
                  </a:solidFill>
                  <a:latin typeface="Open Sans"/>
                </a:rPr>
                <a:t>và</a:t>
              </a:r>
              <a:r>
                <a:rPr lang="en-US" sz="2700" spc="-107" dirty="0">
                  <a:solidFill>
                    <a:srgbClr val="FFFFFF"/>
                  </a:solidFill>
                  <a:latin typeface="Open Sans"/>
                </a:rPr>
                <a:t> Dart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7016989" y="2815334"/>
            <a:ext cx="4254023" cy="4114800"/>
          </a:xfrm>
          <a:custGeom>
            <a:avLst/>
            <a:gdLst/>
            <a:ahLst/>
            <a:cxnLst/>
            <a:rect l="l" t="t" r="r" b="b"/>
            <a:pathLst>
              <a:path w="4254023" h="4114800">
                <a:moveTo>
                  <a:pt x="0" y="0"/>
                </a:moveTo>
                <a:lnTo>
                  <a:pt x="4254022" y="0"/>
                </a:lnTo>
                <a:lnTo>
                  <a:pt x="42540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1206" y="7423156"/>
            <a:ext cx="7558767" cy="1543050"/>
          </a:xfrm>
          <a:prstGeom prst="rect">
            <a:avLst/>
          </a:prstGeom>
        </p:spPr>
        <p:txBody>
          <a:bodyPr lIns="0" tIns="0" rIns="0" bIns="0" rtlCol="0" anchor="t">
            <a:spAutoFit/>
          </a:bodyPr>
          <a:lstStyle/>
          <a:p>
            <a:pPr algn="ctr">
              <a:lnSpc>
                <a:spcPts val="4083"/>
              </a:lnSpc>
            </a:pPr>
            <a:r>
              <a:rPr lang="en-US" sz="3402">
                <a:solidFill>
                  <a:srgbClr val="E50914"/>
                </a:solidFill>
                <a:latin typeface="Inter Bold"/>
              </a:rPr>
              <a:t>Tìm hiểu sâu các nội dung như animations, responsive UI, localization, và state management</a:t>
            </a:r>
          </a:p>
        </p:txBody>
      </p:sp>
      <p:sp>
        <p:nvSpPr>
          <p:cNvPr id="4" name="TextBox 4"/>
          <p:cNvSpPr txBox="1"/>
          <p:nvPr/>
        </p:nvSpPr>
        <p:spPr>
          <a:xfrm>
            <a:off x="12115371" y="2421309"/>
            <a:ext cx="5464182" cy="1571625"/>
          </a:xfrm>
          <a:prstGeom prst="rect">
            <a:avLst/>
          </a:prstGeom>
        </p:spPr>
        <p:txBody>
          <a:bodyPr lIns="0" tIns="0" rIns="0" bIns="0" rtlCol="0" anchor="t">
            <a:spAutoFit/>
          </a:bodyPr>
          <a:lstStyle/>
          <a:p>
            <a:pPr algn="l">
              <a:lnSpc>
                <a:spcPts val="4199"/>
              </a:lnSpc>
            </a:pPr>
            <a:r>
              <a:rPr lang="en-US" sz="3499">
                <a:solidFill>
                  <a:srgbClr val="E50914"/>
                </a:solidFill>
                <a:latin typeface="Inter Bold"/>
              </a:rPr>
              <a:t>Tìm hiểu về các công nghệ liên quan  và các thư viện bên thứ ba </a:t>
            </a:r>
          </a:p>
        </p:txBody>
      </p:sp>
      <p:sp>
        <p:nvSpPr>
          <p:cNvPr id="5" name="TextBox 5"/>
          <p:cNvSpPr txBox="1"/>
          <p:nvPr/>
        </p:nvSpPr>
        <p:spPr>
          <a:xfrm>
            <a:off x="5806631" y="744909"/>
            <a:ext cx="10497541" cy="723900"/>
          </a:xfrm>
          <a:prstGeom prst="rect">
            <a:avLst/>
          </a:prstGeom>
        </p:spPr>
        <p:txBody>
          <a:bodyPr lIns="0" tIns="0" rIns="0" bIns="0" rtlCol="0" anchor="t">
            <a:spAutoFit/>
          </a:bodyPr>
          <a:lstStyle/>
          <a:p>
            <a:pPr algn="l">
              <a:lnSpc>
                <a:spcPts val="5759"/>
              </a:lnSpc>
            </a:pPr>
            <a:r>
              <a:rPr lang="en-US" sz="4800" spc="450">
                <a:solidFill>
                  <a:srgbClr val="FFFFFF"/>
                </a:solidFill>
                <a:latin typeface="Inter Bold"/>
              </a:rPr>
              <a:t>Hướng phát triển</a:t>
            </a:r>
          </a:p>
        </p:txBody>
      </p:sp>
      <p:sp>
        <p:nvSpPr>
          <p:cNvPr id="6" name="TextBox 6"/>
          <p:cNvSpPr txBox="1"/>
          <p:nvPr/>
        </p:nvSpPr>
        <p:spPr>
          <a:xfrm>
            <a:off x="658822" y="2675671"/>
            <a:ext cx="5728568" cy="1047750"/>
          </a:xfrm>
          <a:prstGeom prst="rect">
            <a:avLst/>
          </a:prstGeom>
        </p:spPr>
        <p:txBody>
          <a:bodyPr lIns="0" tIns="0" rIns="0" bIns="0" rtlCol="0" anchor="t">
            <a:spAutoFit/>
          </a:bodyPr>
          <a:lstStyle/>
          <a:p>
            <a:pPr algn="l">
              <a:lnSpc>
                <a:spcPts val="4199"/>
              </a:lnSpc>
            </a:pPr>
            <a:r>
              <a:rPr lang="en-US" sz="3499">
                <a:solidFill>
                  <a:srgbClr val="E50914"/>
                </a:solidFill>
                <a:latin typeface="Inter Bold"/>
              </a:rPr>
              <a:t>Tiếp tục tối ưu hiệu năng và trải nghiệm người dùng </a:t>
            </a:r>
          </a:p>
        </p:txBody>
      </p:sp>
      <p:sp>
        <p:nvSpPr>
          <p:cNvPr id="7" name="TextBox 7"/>
          <p:cNvSpPr txBox="1"/>
          <p:nvPr/>
        </p:nvSpPr>
        <p:spPr>
          <a:xfrm>
            <a:off x="12115371" y="7423156"/>
            <a:ext cx="5143929" cy="1047750"/>
          </a:xfrm>
          <a:prstGeom prst="rect">
            <a:avLst/>
          </a:prstGeom>
        </p:spPr>
        <p:txBody>
          <a:bodyPr lIns="0" tIns="0" rIns="0" bIns="0" rtlCol="0" anchor="t">
            <a:spAutoFit/>
          </a:bodyPr>
          <a:lstStyle/>
          <a:p>
            <a:pPr algn="l">
              <a:lnSpc>
                <a:spcPts val="4199"/>
              </a:lnSpc>
            </a:pPr>
            <a:r>
              <a:rPr lang="en-US" sz="3499">
                <a:solidFill>
                  <a:srgbClr val="E50914"/>
                </a:solidFill>
                <a:latin typeface="Inter Bold"/>
              </a:rPr>
              <a:t>thực hiện các dự án ứng dụng thực tế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5943598" y="4103086"/>
            <a:ext cx="6400803" cy="1933335"/>
          </a:xfrm>
          <a:custGeom>
            <a:avLst/>
            <a:gdLst/>
            <a:ahLst/>
            <a:cxnLst/>
            <a:rect l="l" t="t" r="r" b="b"/>
            <a:pathLst>
              <a:path w="6400803" h="1933335">
                <a:moveTo>
                  <a:pt x="0" y="0"/>
                </a:moveTo>
                <a:lnTo>
                  <a:pt x="6400803" y="0"/>
                </a:lnTo>
                <a:lnTo>
                  <a:pt x="6400803" y="1933336"/>
                </a:lnTo>
                <a:lnTo>
                  <a:pt x="0" y="1933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2"/>
          <p:cNvSpPr txBox="1"/>
          <p:nvPr/>
        </p:nvSpPr>
        <p:spPr>
          <a:xfrm>
            <a:off x="5334000" y="664977"/>
            <a:ext cx="7327069" cy="809625"/>
          </a:xfrm>
          <a:prstGeom prst="rect">
            <a:avLst/>
          </a:prstGeom>
        </p:spPr>
        <p:txBody>
          <a:bodyPr lIns="0" tIns="0" rIns="0" bIns="0" rtlCol="0" anchor="t">
            <a:spAutoFit/>
          </a:bodyPr>
          <a:lstStyle/>
          <a:p>
            <a:pPr algn="ctr">
              <a:lnSpc>
                <a:spcPts val="6480"/>
              </a:lnSpc>
            </a:pPr>
            <a:r>
              <a:rPr lang="en-US" sz="5400" spc="450" dirty="0" err="1">
                <a:solidFill>
                  <a:srgbClr val="FFFFFF"/>
                </a:solidFill>
                <a:latin typeface="Inter Bold"/>
              </a:rPr>
              <a:t>Trả</a:t>
            </a:r>
            <a:r>
              <a:rPr lang="en-US" sz="5400" spc="450" dirty="0">
                <a:solidFill>
                  <a:srgbClr val="FFFFFF"/>
                </a:solidFill>
                <a:latin typeface="Inter Bold"/>
              </a:rPr>
              <a:t> </a:t>
            </a:r>
            <a:r>
              <a:rPr lang="en-US" sz="5400" spc="450" dirty="0" err="1">
                <a:solidFill>
                  <a:srgbClr val="FFFFFF"/>
                </a:solidFill>
                <a:latin typeface="Inter Bold"/>
              </a:rPr>
              <a:t>lời</a:t>
            </a:r>
            <a:r>
              <a:rPr lang="en-US" sz="5400" spc="450" dirty="0">
                <a:solidFill>
                  <a:srgbClr val="FFFFFF"/>
                </a:solidFill>
                <a:latin typeface="Inter Bold"/>
              </a:rPr>
              <a:t> </a:t>
            </a:r>
            <a:r>
              <a:rPr lang="en-US" sz="5400" spc="450" dirty="0" err="1">
                <a:solidFill>
                  <a:srgbClr val="FFFFFF"/>
                </a:solidFill>
                <a:latin typeface="Inter Bold"/>
              </a:rPr>
              <a:t>câu</a:t>
            </a:r>
            <a:r>
              <a:rPr lang="en-US" sz="5400" spc="450" dirty="0">
                <a:solidFill>
                  <a:srgbClr val="FFFFFF"/>
                </a:solidFill>
                <a:latin typeface="Inter Bold"/>
              </a:rPr>
              <a:t> </a:t>
            </a:r>
            <a:r>
              <a:rPr lang="en-US" sz="5400" spc="450" dirty="0" err="1">
                <a:solidFill>
                  <a:srgbClr val="FFFFFF"/>
                </a:solidFill>
                <a:latin typeface="Inter Bold"/>
              </a:rPr>
              <a:t>hỏi</a:t>
            </a:r>
            <a:endParaRPr lang="en-US" sz="5400" spc="450" dirty="0">
              <a:solidFill>
                <a:srgbClr val="FFFFFF"/>
              </a:solidFill>
              <a:latin typeface="Inter Bold"/>
            </a:endParaRPr>
          </a:p>
        </p:txBody>
      </p:sp>
      <p:sp>
        <p:nvSpPr>
          <p:cNvPr id="3" name="TextBox 3"/>
          <p:cNvSpPr txBox="1"/>
          <p:nvPr/>
        </p:nvSpPr>
        <p:spPr>
          <a:xfrm>
            <a:off x="679865" y="1474602"/>
            <a:ext cx="16928269" cy="990207"/>
          </a:xfrm>
          <a:prstGeom prst="rect">
            <a:avLst/>
          </a:prstGeom>
        </p:spPr>
        <p:txBody>
          <a:bodyPr wrap="square" lIns="0" tIns="0" rIns="0" bIns="0" rtlCol="0" anchor="t">
            <a:spAutoFit/>
          </a:bodyPr>
          <a:lstStyle/>
          <a:p>
            <a:pPr algn="ctr">
              <a:lnSpc>
                <a:spcPct val="150000"/>
              </a:lnSpc>
            </a:pPr>
            <a:r>
              <a:rPr lang="en-US" sz="4800" dirty="0" err="1">
                <a:solidFill>
                  <a:schemeClr val="bg1"/>
                </a:solidFill>
                <a:latin typeface="Inter Light"/>
              </a:rPr>
              <a:t>Nhóm</a:t>
            </a:r>
            <a:r>
              <a:rPr lang="en-US" sz="4800" dirty="0">
                <a:solidFill>
                  <a:schemeClr val="bg1"/>
                </a:solidFill>
                <a:latin typeface="Inter Light"/>
              </a:rPr>
              <a:t> 9 :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Tại</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sao</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chúng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ta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cần</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buildcontext</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trong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widget tree?</a:t>
            </a:r>
            <a:endParaRPr lang="en-US" sz="4800" dirty="0">
              <a:solidFill>
                <a:schemeClr val="bg1"/>
              </a:solidFill>
              <a:latin typeface="Inter Light"/>
            </a:endParaRPr>
          </a:p>
        </p:txBody>
      </p:sp>
      <p:pic>
        <p:nvPicPr>
          <p:cNvPr id="13" name="Picture 12">
            <a:extLst>
              <a:ext uri="{FF2B5EF4-FFF2-40B4-BE49-F238E27FC236}">
                <a16:creationId xmlns:a16="http://schemas.microsoft.com/office/drawing/2014/main" id="{8D93BE21-EF8E-9BC5-EE02-4CB76D1A6954}"/>
              </a:ext>
            </a:extLst>
          </p:cNvPr>
          <p:cNvPicPr>
            <a:picLocks noChangeAspect="1"/>
          </p:cNvPicPr>
          <p:nvPr/>
        </p:nvPicPr>
        <p:blipFill>
          <a:blip r:embed="rId2"/>
          <a:stretch>
            <a:fillRect/>
          </a:stretch>
        </p:blipFill>
        <p:spPr>
          <a:xfrm>
            <a:off x="1143000" y="2552700"/>
            <a:ext cx="6629400" cy="7300729"/>
          </a:xfrm>
          <a:prstGeom prst="rect">
            <a:avLst/>
          </a:prstGeom>
        </p:spPr>
      </p:pic>
      <p:sp>
        <p:nvSpPr>
          <p:cNvPr id="14" name="TextBox 3">
            <a:extLst>
              <a:ext uri="{FF2B5EF4-FFF2-40B4-BE49-F238E27FC236}">
                <a16:creationId xmlns:a16="http://schemas.microsoft.com/office/drawing/2014/main" id="{30202930-E55B-EF04-BC7D-99505B251A6C}"/>
              </a:ext>
            </a:extLst>
          </p:cNvPr>
          <p:cNvSpPr txBox="1"/>
          <p:nvPr/>
        </p:nvSpPr>
        <p:spPr>
          <a:xfrm>
            <a:off x="8153400" y="3025399"/>
            <a:ext cx="9829800" cy="6355330"/>
          </a:xfrm>
          <a:prstGeom prst="rect">
            <a:avLst/>
          </a:prstGeom>
        </p:spPr>
        <p:txBody>
          <a:bodyPr wrap="square" lIns="0" tIns="0" rIns="0" bIns="0" rtlCol="0" anchor="t">
            <a:spAutoFit/>
          </a:bodyPr>
          <a:lstStyle/>
          <a:p>
            <a:pPr marL="571500" indent="-571500">
              <a:lnSpc>
                <a:spcPct val="150000"/>
              </a:lnSpc>
              <a:buFontTx/>
              <a:buChar char="-"/>
            </a:pP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Xác</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định</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vị</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trí</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của</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widget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trong</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widget tree</a:t>
            </a:r>
          </a:p>
          <a:p>
            <a:pPr marL="571500" indent="-571500">
              <a:lnSpc>
                <a:spcPct val="150000"/>
              </a:lnSpc>
              <a:buFontTx/>
              <a:buChar char="-"/>
            </a:pP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Tìm</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kiếm</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và</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truy</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cập</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các</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widget cha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hoặc</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con</a:t>
            </a:r>
          </a:p>
          <a:p>
            <a:pPr marL="571500" indent="-571500">
              <a:lnSpc>
                <a:spcPct val="150000"/>
              </a:lnSpc>
              <a:buFontTx/>
              <a:buChar char="-"/>
            </a:pP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Để</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lấy</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thông</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tin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về</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trạng</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thái</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của</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ứng</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0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dụng</a:t>
            </a:r>
            <a:r>
              <a:rPr lang="en-US" sz="4000" b="0" i="0" dirty="0">
                <a:solidFill>
                  <a:schemeClr val="bg1"/>
                </a:solidFill>
                <a:effectLst/>
                <a:latin typeface="Inter Light" panose="020B0604020202020204" charset="0"/>
                <a:ea typeface="Inter Light" panose="020B0604020202020204" charset="0"/>
                <a:cs typeface="Times New Roman" panose="02020603050405020304" pitchFamily="18" charset="0"/>
              </a:rPr>
              <a:t> </a:t>
            </a:r>
          </a:p>
          <a:p>
            <a:pPr marL="571500" indent="-571500">
              <a:lnSpc>
                <a:spcPct val="150000"/>
              </a:lnSpc>
              <a:buFontTx/>
              <a:buChar char="-"/>
            </a:pP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Điều</a:t>
            </a:r>
            <a:r>
              <a:rPr lang="en-US" sz="40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000" dirty="0" err="1">
                <a:solidFill>
                  <a:schemeClr val="bg1"/>
                </a:solidFill>
                <a:latin typeface="Inter Light" panose="020B0604020202020204" charset="0"/>
                <a:ea typeface="Inter Light" panose="020B0604020202020204" charset="0"/>
                <a:cs typeface="Times New Roman" panose="02020603050405020304" pitchFamily="18" charset="0"/>
              </a:rPr>
              <a:t>hướng</a:t>
            </a:r>
            <a:endParaRPr lang="en-US" sz="4000" dirty="0">
              <a:solidFill>
                <a:schemeClr val="bg1"/>
              </a:solidFill>
              <a:latin typeface="Inter Light" panose="020B0604020202020204" charset="0"/>
              <a:ea typeface="Inter Light" panose="020B0604020202020204" charset="0"/>
              <a:cs typeface="Times New Roman" panose="02020603050405020304" pitchFamily="18" charset="0"/>
            </a:endParaRPr>
          </a:p>
        </p:txBody>
      </p:sp>
    </p:spTree>
    <p:extLst>
      <p:ext uri="{BB962C8B-B14F-4D97-AF65-F5344CB8AC3E}">
        <p14:creationId xmlns:p14="http://schemas.microsoft.com/office/powerpoint/2010/main" val="365534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BAC16F04-DE59-F014-31B5-ACE7283C57E3}"/>
              </a:ext>
            </a:extLst>
          </p:cNvPr>
          <p:cNvSpPr txBox="1"/>
          <p:nvPr/>
        </p:nvSpPr>
        <p:spPr>
          <a:xfrm>
            <a:off x="679865" y="495300"/>
            <a:ext cx="16928269" cy="2098203"/>
          </a:xfrm>
          <a:prstGeom prst="rect">
            <a:avLst/>
          </a:prstGeom>
        </p:spPr>
        <p:txBody>
          <a:bodyPr wrap="square" lIns="0" tIns="0" rIns="0" bIns="0" rtlCol="0" anchor="t">
            <a:spAutoFit/>
          </a:bodyPr>
          <a:lstStyle/>
          <a:p>
            <a:pPr algn="ctr">
              <a:lnSpc>
                <a:spcPct val="150000"/>
              </a:lnSpc>
            </a:pPr>
            <a:r>
              <a:rPr lang="en-US" sz="4800" dirty="0" err="1">
                <a:solidFill>
                  <a:schemeClr val="bg1"/>
                </a:solidFill>
                <a:latin typeface="Inter Light"/>
              </a:rPr>
              <a:t>Nhóm</a:t>
            </a:r>
            <a:r>
              <a:rPr lang="en-US" sz="4800" dirty="0">
                <a:solidFill>
                  <a:schemeClr val="bg1"/>
                </a:solidFill>
                <a:latin typeface="Inter Light"/>
              </a:rPr>
              <a:t> 2 :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Hãy</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cho</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biết</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về</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cách</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bạn</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sẽ</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sử</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dụng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Build Context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để</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quản</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lý</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trạng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thái</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và</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xây</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dựng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giao</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diện</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trong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ứng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dụng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của</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bạn</a:t>
            </a:r>
            <a:endParaRPr lang="en-US" sz="4800" dirty="0">
              <a:solidFill>
                <a:schemeClr val="bg1"/>
              </a:solidFill>
              <a:latin typeface="Inter Light"/>
            </a:endParaRPr>
          </a:p>
        </p:txBody>
      </p:sp>
      <p:pic>
        <p:nvPicPr>
          <p:cNvPr id="3" name="Picture 2">
            <a:extLst>
              <a:ext uri="{FF2B5EF4-FFF2-40B4-BE49-F238E27FC236}">
                <a16:creationId xmlns:a16="http://schemas.microsoft.com/office/drawing/2014/main" id="{821E5EAD-27F0-7B62-BBC3-3A81F8C24DA2}"/>
              </a:ext>
            </a:extLst>
          </p:cNvPr>
          <p:cNvPicPr>
            <a:picLocks noChangeAspect="1"/>
          </p:cNvPicPr>
          <p:nvPr/>
        </p:nvPicPr>
        <p:blipFill>
          <a:blip r:embed="rId2"/>
          <a:stretch>
            <a:fillRect/>
          </a:stretch>
        </p:blipFill>
        <p:spPr>
          <a:xfrm>
            <a:off x="1371600" y="2781299"/>
            <a:ext cx="4572000" cy="6836671"/>
          </a:xfrm>
          <a:prstGeom prst="rect">
            <a:avLst/>
          </a:prstGeom>
        </p:spPr>
      </p:pic>
      <p:pic>
        <p:nvPicPr>
          <p:cNvPr id="5" name="Picture 4">
            <a:extLst>
              <a:ext uri="{FF2B5EF4-FFF2-40B4-BE49-F238E27FC236}">
                <a16:creationId xmlns:a16="http://schemas.microsoft.com/office/drawing/2014/main" id="{416EC965-F435-264B-B70E-89ED8EA5FE21}"/>
              </a:ext>
            </a:extLst>
          </p:cNvPr>
          <p:cNvPicPr>
            <a:picLocks noChangeAspect="1"/>
          </p:cNvPicPr>
          <p:nvPr/>
        </p:nvPicPr>
        <p:blipFill>
          <a:blip r:embed="rId3"/>
          <a:stretch>
            <a:fillRect/>
          </a:stretch>
        </p:blipFill>
        <p:spPr>
          <a:xfrm>
            <a:off x="5943600" y="2990599"/>
            <a:ext cx="3581400" cy="6418069"/>
          </a:xfrm>
          <a:prstGeom prst="rect">
            <a:avLst/>
          </a:prstGeom>
        </p:spPr>
      </p:pic>
      <p:pic>
        <p:nvPicPr>
          <p:cNvPr id="4" name="Picture 3">
            <a:extLst>
              <a:ext uri="{FF2B5EF4-FFF2-40B4-BE49-F238E27FC236}">
                <a16:creationId xmlns:a16="http://schemas.microsoft.com/office/drawing/2014/main" id="{E2EB3219-3DD1-E25C-4548-F6B8440F48E0}"/>
              </a:ext>
            </a:extLst>
          </p:cNvPr>
          <p:cNvPicPr>
            <a:picLocks noChangeAspect="1"/>
          </p:cNvPicPr>
          <p:nvPr/>
        </p:nvPicPr>
        <p:blipFill>
          <a:blip r:embed="rId4"/>
          <a:stretch>
            <a:fillRect/>
          </a:stretch>
        </p:blipFill>
        <p:spPr>
          <a:xfrm>
            <a:off x="8610600" y="3162300"/>
            <a:ext cx="9433685" cy="3417642"/>
          </a:xfrm>
          <a:prstGeom prst="rect">
            <a:avLst/>
          </a:prstGeom>
        </p:spPr>
      </p:pic>
    </p:spTree>
    <p:extLst>
      <p:ext uri="{BB962C8B-B14F-4D97-AF65-F5344CB8AC3E}">
        <p14:creationId xmlns:p14="http://schemas.microsoft.com/office/powerpoint/2010/main" val="29700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80315ECC-CFEE-00A4-B055-FBB885276521}"/>
              </a:ext>
            </a:extLst>
          </p:cNvPr>
          <p:cNvSpPr txBox="1"/>
          <p:nvPr/>
        </p:nvSpPr>
        <p:spPr>
          <a:xfrm>
            <a:off x="221223" y="495300"/>
            <a:ext cx="17386912" cy="896849"/>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Nhóm</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1 :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làm</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thế</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nào</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để</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truy</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cập</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buildcontext</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trong</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a:t>
            </a:r>
            <a:r>
              <a:rPr lang="en-US" sz="4400" kern="100" dirty="0" err="1">
                <a:solidFill>
                  <a:schemeClr val="bg1"/>
                </a:solidFill>
                <a:effectLst/>
                <a:latin typeface="Inter Light" panose="020B0604020202020204" charset="0"/>
                <a:ea typeface="Inter Light" panose="020B0604020202020204" charset="0"/>
                <a:cs typeface="Times New Roman" panose="02020603050405020304" pitchFamily="18" charset="0"/>
              </a:rPr>
              <a:t>một</a:t>
            </a:r>
            <a:r>
              <a:rPr lang="en-US" sz="4400" kern="100" dirty="0">
                <a:solidFill>
                  <a:schemeClr val="bg1"/>
                </a:solidFill>
                <a:effectLst/>
                <a:latin typeface="Inter Light" panose="020B0604020202020204" charset="0"/>
                <a:ea typeface="Inter Light" panose="020B0604020202020204" charset="0"/>
                <a:cs typeface="Times New Roman" panose="02020603050405020304" pitchFamily="18" charset="0"/>
              </a:rPr>
              <a:t> widget?</a:t>
            </a:r>
            <a:endParaRPr lang="en-US" sz="4400" dirty="0">
              <a:solidFill>
                <a:schemeClr val="bg1"/>
              </a:solidFill>
              <a:latin typeface="Inter Light" panose="020B0604020202020204" charset="0"/>
              <a:ea typeface="Inter Light" panose="020B0604020202020204" charset="0"/>
              <a:cs typeface="Times New Roman" panose="02020603050405020304" pitchFamily="18" charset="0"/>
            </a:endParaRPr>
          </a:p>
        </p:txBody>
      </p:sp>
      <p:sp>
        <p:nvSpPr>
          <p:cNvPr id="2" name="TextBox 3">
            <a:extLst>
              <a:ext uri="{FF2B5EF4-FFF2-40B4-BE49-F238E27FC236}">
                <a16:creationId xmlns:a16="http://schemas.microsoft.com/office/drawing/2014/main" id="{57EC7499-3480-9DF7-6176-10F78CBAEA17}"/>
              </a:ext>
            </a:extLst>
          </p:cNvPr>
          <p:cNvSpPr txBox="1"/>
          <p:nvPr/>
        </p:nvSpPr>
        <p:spPr>
          <a:xfrm>
            <a:off x="265845" y="2077356"/>
            <a:ext cx="17488755" cy="1912511"/>
          </a:xfrm>
          <a:prstGeom prst="rect">
            <a:avLst/>
          </a:prstGeom>
        </p:spPr>
        <p:txBody>
          <a:bodyPr wrap="square" lIns="0" tIns="0" rIns="0" bIns="0" rtlCol="0" anchor="t">
            <a:spAutoFit/>
          </a:bodyPr>
          <a:lstStyle/>
          <a:p>
            <a:pPr>
              <a:lnSpc>
                <a:spcPct val="150000"/>
              </a:lnSpc>
            </a:pP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Sử</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dụng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phương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thức</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buildContext</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của</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Widget :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trả</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về</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một</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đối</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tượng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BuildContext</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cho</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Widget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hiện</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tại</a:t>
            </a:r>
            <a:endParaRPr lang="en-US" sz="4400" dirty="0">
              <a:solidFill>
                <a:schemeClr val="bg1"/>
              </a:solidFill>
              <a:latin typeface="Inter Light" panose="020B0604020202020204" charset="0"/>
              <a:ea typeface="Inter Light" panose="020B0604020202020204" charset="0"/>
              <a:cs typeface="Times New Roman" panose="02020603050405020304" pitchFamily="18" charset="0"/>
            </a:endParaRPr>
          </a:p>
        </p:txBody>
      </p:sp>
      <p:sp>
        <p:nvSpPr>
          <p:cNvPr id="3" name="TextBox 3">
            <a:extLst>
              <a:ext uri="{FF2B5EF4-FFF2-40B4-BE49-F238E27FC236}">
                <a16:creationId xmlns:a16="http://schemas.microsoft.com/office/drawing/2014/main" id="{7A05494A-B08E-C3AE-4365-528864315137}"/>
              </a:ext>
            </a:extLst>
          </p:cNvPr>
          <p:cNvSpPr txBox="1"/>
          <p:nvPr/>
        </p:nvSpPr>
        <p:spPr>
          <a:xfrm>
            <a:off x="221223" y="4664239"/>
            <a:ext cx="17914377" cy="1923347"/>
          </a:xfrm>
          <a:prstGeom prst="rect">
            <a:avLst/>
          </a:prstGeom>
        </p:spPr>
        <p:txBody>
          <a:bodyPr wrap="square" lIns="0" tIns="0" rIns="0" bIns="0" rtlCol="0" anchor="t">
            <a:spAutoFit/>
          </a:bodyPr>
          <a:lstStyle/>
          <a:p>
            <a:pPr>
              <a:lnSpc>
                <a:spcPct val="150000"/>
              </a:lnSpc>
            </a:pP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Sử</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dụng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phương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thức</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context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của</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state : </a:t>
            </a:r>
            <a:r>
              <a:rPr lang="vi-VN" sz="4400" b="0" i="0" dirty="0">
                <a:solidFill>
                  <a:schemeClr val="bg1"/>
                </a:solidFill>
                <a:effectLst/>
                <a:latin typeface="Inter Light" panose="020B0604020202020204" charset="0"/>
                <a:ea typeface="Inter Light" panose="020B0604020202020204" charset="0"/>
                <a:cs typeface="Times New Roman" panose="02020603050405020304" pitchFamily="18" charset="0"/>
              </a:rPr>
              <a:t>trả về một đối tượng BuildContext cho State của widget</a:t>
            </a:r>
            <a:endParaRPr lang="en-US" sz="4400" dirty="0">
              <a:solidFill>
                <a:schemeClr val="bg1"/>
              </a:solidFill>
              <a:latin typeface="Inter Light" panose="020B0604020202020204" charset="0"/>
              <a:ea typeface="Inter Light" panose="020B0604020202020204" charset="0"/>
              <a:cs typeface="Times New Roman" panose="02020603050405020304" pitchFamily="18" charset="0"/>
            </a:endParaRPr>
          </a:p>
        </p:txBody>
      </p:sp>
      <p:sp>
        <p:nvSpPr>
          <p:cNvPr id="4" name="TextBox 3">
            <a:extLst>
              <a:ext uri="{FF2B5EF4-FFF2-40B4-BE49-F238E27FC236}">
                <a16:creationId xmlns:a16="http://schemas.microsoft.com/office/drawing/2014/main" id="{ADD8DB5A-AB4F-6A86-6277-9313D6832BF6}"/>
              </a:ext>
            </a:extLst>
          </p:cNvPr>
          <p:cNvSpPr txBox="1"/>
          <p:nvPr/>
        </p:nvSpPr>
        <p:spPr>
          <a:xfrm>
            <a:off x="234535" y="6896100"/>
            <a:ext cx="16998534" cy="1923347"/>
          </a:xfrm>
          <a:prstGeom prst="rect">
            <a:avLst/>
          </a:prstGeom>
        </p:spPr>
        <p:txBody>
          <a:bodyPr wrap="square" lIns="0" tIns="0" rIns="0" bIns="0" rtlCol="0" anchor="t">
            <a:spAutoFit/>
          </a:bodyPr>
          <a:lstStyle/>
          <a:p>
            <a:pPr>
              <a:lnSpc>
                <a:spcPct val="150000"/>
              </a:lnSpc>
            </a:pP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Sử</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dụng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phương</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dirty="0" err="1">
                <a:solidFill>
                  <a:schemeClr val="bg1"/>
                </a:solidFill>
                <a:latin typeface="Inter Light" panose="020B0604020202020204" charset="0"/>
                <a:ea typeface="Inter Light" panose="020B0604020202020204" charset="0"/>
                <a:cs typeface="Times New Roman" panose="02020603050405020304" pitchFamily="18" charset="0"/>
              </a:rPr>
              <a:t>thức</a:t>
            </a:r>
            <a:r>
              <a:rPr lang="en-US" sz="4400" dirty="0">
                <a:solidFill>
                  <a:schemeClr val="bg1"/>
                </a:solidFill>
                <a:latin typeface="Inter Light" panose="020B0604020202020204" charset="0"/>
                <a:ea typeface="Inter Light" panose="020B0604020202020204" charset="0"/>
                <a:cs typeface="Times New Roman" panose="02020603050405020304" pitchFamily="18" charset="0"/>
              </a:rPr>
              <a:t> </a:t>
            </a:r>
            <a:r>
              <a:rPr lang="en-US" sz="44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InheritedWidget.of</a:t>
            </a:r>
            <a:r>
              <a:rPr lang="en-US" sz="4400" b="0" i="0" dirty="0">
                <a:solidFill>
                  <a:schemeClr val="bg1"/>
                </a:solidFill>
                <a:effectLst/>
                <a:latin typeface="Inter Light" panose="020B0604020202020204" charset="0"/>
                <a:ea typeface="Inter Light" panose="020B0604020202020204" charset="0"/>
                <a:cs typeface="Times New Roman" panose="02020603050405020304" pitchFamily="18" charset="0"/>
              </a:rPr>
              <a:t> : </a:t>
            </a:r>
            <a:r>
              <a:rPr lang="vi-VN" sz="4400" b="0" i="0" dirty="0">
                <a:solidFill>
                  <a:schemeClr val="bg1"/>
                </a:solidFill>
                <a:effectLst/>
                <a:latin typeface="Inter Light" panose="020B0604020202020204" charset="0"/>
                <a:ea typeface="Inter Light" panose="020B0604020202020204" charset="0"/>
                <a:cs typeface="Times New Roman" panose="02020603050405020304" pitchFamily="18" charset="0"/>
              </a:rPr>
              <a:t>trả về một đối tượng InheritedWidget có liên quan đến BuildConte</a:t>
            </a:r>
            <a:r>
              <a:rPr lang="en-US" sz="4400" b="0" i="0" dirty="0" err="1">
                <a:solidFill>
                  <a:schemeClr val="bg1"/>
                </a:solidFill>
                <a:effectLst/>
                <a:latin typeface="Inter Light" panose="020B0604020202020204" charset="0"/>
                <a:ea typeface="Inter Light" panose="020B0604020202020204" charset="0"/>
                <a:cs typeface="Times New Roman" panose="02020603050405020304" pitchFamily="18" charset="0"/>
              </a:rPr>
              <a:t>xt</a:t>
            </a:r>
            <a:endParaRPr lang="en-US" sz="4400" dirty="0">
              <a:solidFill>
                <a:schemeClr val="bg1"/>
              </a:solidFill>
              <a:latin typeface="Inter Light" panose="020B0604020202020204" charset="0"/>
              <a:ea typeface="Inter Light" panose="020B0604020202020204" charset="0"/>
              <a:cs typeface="Times New Roman" panose="02020603050405020304" pitchFamily="18" charset="0"/>
            </a:endParaRPr>
          </a:p>
        </p:txBody>
      </p:sp>
    </p:spTree>
    <p:extLst>
      <p:ext uri="{BB962C8B-B14F-4D97-AF65-F5344CB8AC3E}">
        <p14:creationId xmlns:p14="http://schemas.microsoft.com/office/powerpoint/2010/main" val="2680440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2"/>
          <p:cNvSpPr txBox="1"/>
          <p:nvPr/>
        </p:nvSpPr>
        <p:spPr>
          <a:xfrm>
            <a:off x="597731" y="900356"/>
            <a:ext cx="7327069" cy="809625"/>
          </a:xfrm>
          <a:prstGeom prst="rect">
            <a:avLst/>
          </a:prstGeom>
        </p:spPr>
        <p:txBody>
          <a:bodyPr lIns="0" tIns="0" rIns="0" bIns="0" rtlCol="0" anchor="t">
            <a:spAutoFit/>
          </a:bodyPr>
          <a:lstStyle/>
          <a:p>
            <a:pPr algn="ctr">
              <a:lnSpc>
                <a:spcPts val="6480"/>
              </a:lnSpc>
            </a:pPr>
            <a:r>
              <a:rPr lang="en-US" sz="5400" spc="450">
                <a:solidFill>
                  <a:srgbClr val="FFFFFF"/>
                </a:solidFill>
                <a:latin typeface="Inter Bold"/>
              </a:rPr>
              <a:t>I.Tổng quan đề tài</a:t>
            </a:r>
          </a:p>
        </p:txBody>
      </p:sp>
      <p:sp>
        <p:nvSpPr>
          <p:cNvPr id="3" name="TextBox 3"/>
          <p:cNvSpPr txBox="1"/>
          <p:nvPr/>
        </p:nvSpPr>
        <p:spPr>
          <a:xfrm>
            <a:off x="597731" y="1830795"/>
            <a:ext cx="6857309" cy="1055657"/>
          </a:xfrm>
          <a:prstGeom prst="rect">
            <a:avLst/>
          </a:prstGeom>
        </p:spPr>
        <p:txBody>
          <a:bodyPr lIns="0" tIns="0" rIns="0" bIns="0" rtlCol="0" anchor="t">
            <a:spAutoFit/>
          </a:bodyPr>
          <a:lstStyle/>
          <a:p>
            <a:pPr algn="ctr">
              <a:lnSpc>
                <a:spcPts val="4280"/>
              </a:lnSpc>
            </a:pPr>
            <a:r>
              <a:rPr lang="en-US" sz="2743">
                <a:solidFill>
                  <a:srgbClr val="FFFFFF"/>
                </a:solidFill>
                <a:latin typeface="Inter Light"/>
              </a:rPr>
              <a:t>Đề tài xây dựng UI Flow cơ bản mô phỏng giao diện người dùng của Netflix</a:t>
            </a:r>
          </a:p>
        </p:txBody>
      </p:sp>
      <p:sp>
        <p:nvSpPr>
          <p:cNvPr id="4" name="Freeform 4"/>
          <p:cNvSpPr/>
          <p:nvPr/>
        </p:nvSpPr>
        <p:spPr>
          <a:xfrm>
            <a:off x="14153201" y="170998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2"/>
            <a:stretch>
              <a:fillRect l="-741" r="-806"/>
            </a:stretch>
          </a:blipFill>
        </p:spPr>
      </p:sp>
      <p:sp>
        <p:nvSpPr>
          <p:cNvPr id="5" name="Freeform 5"/>
          <p:cNvSpPr/>
          <p:nvPr/>
        </p:nvSpPr>
        <p:spPr>
          <a:xfrm>
            <a:off x="10095482" y="432435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3"/>
            <a:stretch>
              <a:fillRect l="-6860" r="-6926"/>
            </a:stretch>
          </a:blipFill>
        </p:spPr>
      </p:sp>
      <p:sp>
        <p:nvSpPr>
          <p:cNvPr id="6" name="Freeform 6"/>
          <p:cNvSpPr/>
          <p:nvPr/>
        </p:nvSpPr>
        <p:spPr>
          <a:xfrm>
            <a:off x="14153201" y="432435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4"/>
            <a:stretch>
              <a:fillRect l="-741" r="-806"/>
            </a:stretch>
          </a:blipFill>
        </p:spPr>
      </p:sp>
      <p:sp>
        <p:nvSpPr>
          <p:cNvPr id="7" name="Freeform 7"/>
          <p:cNvSpPr/>
          <p:nvPr/>
        </p:nvSpPr>
        <p:spPr>
          <a:xfrm>
            <a:off x="10095482" y="693872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5"/>
            <a:stretch>
              <a:fillRect l="-741" r="-806"/>
            </a:stretch>
          </a:blipFill>
        </p:spPr>
      </p:sp>
      <p:sp>
        <p:nvSpPr>
          <p:cNvPr id="8" name="Freeform 8"/>
          <p:cNvSpPr/>
          <p:nvPr/>
        </p:nvSpPr>
        <p:spPr>
          <a:xfrm>
            <a:off x="14153201" y="693872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6"/>
            <a:stretch>
              <a:fillRect t="-2356" r="-66" b="-2356"/>
            </a:stretch>
          </a:blipFill>
        </p:spPr>
      </p:sp>
      <p:sp>
        <p:nvSpPr>
          <p:cNvPr id="9" name="Freeform 9"/>
          <p:cNvSpPr/>
          <p:nvPr/>
        </p:nvSpPr>
        <p:spPr>
          <a:xfrm>
            <a:off x="10095482" y="1709980"/>
            <a:ext cx="3428862" cy="1958592"/>
          </a:xfrm>
          <a:custGeom>
            <a:avLst/>
            <a:gdLst/>
            <a:ahLst/>
            <a:cxnLst/>
            <a:rect l="l" t="t" r="r" b="b"/>
            <a:pathLst>
              <a:path w="3428862" h="1958592">
                <a:moveTo>
                  <a:pt x="0" y="0"/>
                </a:moveTo>
                <a:lnTo>
                  <a:pt x="3428862" y="0"/>
                </a:lnTo>
                <a:lnTo>
                  <a:pt x="3428862" y="1958592"/>
                </a:lnTo>
                <a:lnTo>
                  <a:pt x="0" y="1958592"/>
                </a:lnTo>
                <a:lnTo>
                  <a:pt x="0" y="0"/>
                </a:lnTo>
                <a:close/>
              </a:path>
            </a:pathLst>
          </a:custGeom>
          <a:blipFill>
            <a:blip r:embed="rId7"/>
            <a:stretch>
              <a:fillRect t="-3803" r="-66" b="-3803"/>
            </a:stretch>
          </a:blipFill>
        </p:spPr>
      </p:sp>
      <p:sp>
        <p:nvSpPr>
          <p:cNvPr id="10" name="TextBox 10"/>
          <p:cNvSpPr txBox="1"/>
          <p:nvPr/>
        </p:nvSpPr>
        <p:spPr>
          <a:xfrm>
            <a:off x="438841" y="3271220"/>
            <a:ext cx="6857309" cy="590550"/>
          </a:xfrm>
          <a:prstGeom prst="rect">
            <a:avLst/>
          </a:prstGeom>
        </p:spPr>
        <p:txBody>
          <a:bodyPr lIns="0" tIns="0" rIns="0" bIns="0" rtlCol="0" anchor="t">
            <a:spAutoFit/>
          </a:bodyPr>
          <a:lstStyle/>
          <a:p>
            <a:pPr>
              <a:lnSpc>
                <a:spcPts val="4680"/>
              </a:lnSpc>
            </a:pPr>
            <a:r>
              <a:rPr lang="en-US" sz="3900" spc="325">
                <a:solidFill>
                  <a:srgbClr val="FFFFFF"/>
                </a:solidFill>
                <a:latin typeface="Inter Bold"/>
              </a:rPr>
              <a:t>Yêu cầu</a:t>
            </a:r>
          </a:p>
        </p:txBody>
      </p:sp>
      <p:sp>
        <p:nvSpPr>
          <p:cNvPr id="11" name="TextBox 11"/>
          <p:cNvSpPr txBox="1"/>
          <p:nvPr/>
        </p:nvSpPr>
        <p:spPr>
          <a:xfrm>
            <a:off x="438841" y="4151289"/>
            <a:ext cx="9081451" cy="4746023"/>
          </a:xfrm>
          <a:prstGeom prst="rect">
            <a:avLst/>
          </a:prstGeom>
        </p:spPr>
        <p:txBody>
          <a:bodyPr lIns="0" tIns="0" rIns="0" bIns="0" rtlCol="0" anchor="t">
            <a:spAutoFit/>
          </a:bodyPr>
          <a:lstStyle/>
          <a:p>
            <a:pPr marL="527600" lvl="1" indent="-263800">
              <a:lnSpc>
                <a:spcPts val="3812"/>
              </a:lnSpc>
              <a:buFont typeface="Arial"/>
              <a:buChar char="•"/>
            </a:pPr>
            <a:r>
              <a:rPr lang="en-US" sz="2443" dirty="0" err="1">
                <a:solidFill>
                  <a:srgbClr val="FFFFFF"/>
                </a:solidFill>
                <a:latin typeface="Inter Light"/>
              </a:rPr>
              <a:t>Xây</a:t>
            </a:r>
            <a:r>
              <a:rPr lang="en-US" sz="2443" dirty="0">
                <a:solidFill>
                  <a:srgbClr val="FFFFFF"/>
                </a:solidFill>
                <a:latin typeface="Inter Light"/>
              </a:rPr>
              <a:t> </a:t>
            </a:r>
            <a:r>
              <a:rPr lang="en-US" sz="2443" dirty="0" err="1">
                <a:solidFill>
                  <a:srgbClr val="FFFFFF"/>
                </a:solidFill>
                <a:latin typeface="Inter Light"/>
              </a:rPr>
              <a:t>dựng</a:t>
            </a:r>
            <a:r>
              <a:rPr lang="en-US" sz="2443" dirty="0">
                <a:solidFill>
                  <a:srgbClr val="FFFFFF"/>
                </a:solidFill>
                <a:latin typeface="Inter Light"/>
              </a:rPr>
              <a:t> </a:t>
            </a:r>
            <a:r>
              <a:rPr lang="en-US" sz="2443" dirty="0" err="1">
                <a:solidFill>
                  <a:srgbClr val="FFFFFF"/>
                </a:solidFill>
                <a:latin typeface="Inter Light"/>
              </a:rPr>
              <a:t>một</a:t>
            </a:r>
            <a:r>
              <a:rPr lang="en-US" sz="2443" dirty="0">
                <a:solidFill>
                  <a:srgbClr val="FFFFFF"/>
                </a:solidFill>
                <a:latin typeface="Inter Light"/>
              </a:rPr>
              <a:t> </a:t>
            </a:r>
            <a:r>
              <a:rPr lang="en-US" sz="2443" dirty="0" err="1">
                <a:solidFill>
                  <a:srgbClr val="FFFFFF"/>
                </a:solidFill>
                <a:latin typeface="Inter Light"/>
              </a:rPr>
              <a:t>vài</a:t>
            </a:r>
            <a:r>
              <a:rPr lang="en-US" sz="2443" dirty="0">
                <a:solidFill>
                  <a:srgbClr val="FFFFFF"/>
                </a:solidFill>
                <a:latin typeface="Inter Light"/>
              </a:rPr>
              <a:t> </a:t>
            </a:r>
            <a:r>
              <a:rPr lang="en-US" sz="2443" dirty="0" err="1">
                <a:solidFill>
                  <a:srgbClr val="FFFFFF"/>
                </a:solidFill>
                <a:latin typeface="Inter Light"/>
              </a:rPr>
              <a:t>giao</a:t>
            </a:r>
            <a:r>
              <a:rPr lang="en-US" sz="2443" dirty="0">
                <a:solidFill>
                  <a:srgbClr val="FFFFFF"/>
                </a:solidFill>
                <a:latin typeface="Inter Light"/>
              </a:rPr>
              <a:t> </a:t>
            </a:r>
            <a:r>
              <a:rPr lang="en-US" sz="2443" dirty="0" err="1">
                <a:solidFill>
                  <a:srgbClr val="FFFFFF"/>
                </a:solidFill>
                <a:latin typeface="Inter Light"/>
              </a:rPr>
              <a:t>diện</a:t>
            </a:r>
            <a:r>
              <a:rPr lang="en-US" sz="2443" dirty="0">
                <a:solidFill>
                  <a:srgbClr val="FFFFFF"/>
                </a:solidFill>
                <a:latin typeface="Inter Light"/>
              </a:rPr>
              <a:t> </a:t>
            </a:r>
            <a:r>
              <a:rPr lang="en-US" sz="2443" dirty="0" err="1">
                <a:solidFill>
                  <a:srgbClr val="FFFFFF"/>
                </a:solidFill>
                <a:latin typeface="Inter Light"/>
              </a:rPr>
              <a:t>tương</a:t>
            </a:r>
            <a:r>
              <a:rPr lang="en-US" sz="2443" dirty="0">
                <a:solidFill>
                  <a:srgbClr val="FFFFFF"/>
                </a:solidFill>
                <a:latin typeface="Inter Light"/>
              </a:rPr>
              <a:t> </a:t>
            </a:r>
            <a:r>
              <a:rPr lang="en-US" sz="2443" dirty="0" err="1">
                <a:solidFill>
                  <a:srgbClr val="FFFFFF"/>
                </a:solidFill>
                <a:latin typeface="Inter Light"/>
              </a:rPr>
              <a:t>tự</a:t>
            </a:r>
            <a:r>
              <a:rPr lang="en-US" sz="2443" dirty="0">
                <a:solidFill>
                  <a:srgbClr val="FFFFFF"/>
                </a:solidFill>
                <a:latin typeface="Inter Light"/>
              </a:rPr>
              <a:t> </a:t>
            </a:r>
            <a:r>
              <a:rPr lang="en-US" sz="2443" dirty="0" err="1">
                <a:solidFill>
                  <a:srgbClr val="FFFFFF"/>
                </a:solidFill>
                <a:latin typeface="Inter Light"/>
              </a:rPr>
              <a:t>như</a:t>
            </a:r>
            <a:r>
              <a:rPr lang="en-US" sz="2443" dirty="0">
                <a:solidFill>
                  <a:srgbClr val="FFFFFF"/>
                </a:solidFill>
                <a:latin typeface="Inter Light"/>
              </a:rPr>
              <a:t> </a:t>
            </a:r>
            <a:r>
              <a:rPr lang="en-US" sz="2443" dirty="0" err="1">
                <a:solidFill>
                  <a:srgbClr val="FFFFFF"/>
                </a:solidFill>
                <a:latin typeface="Inter Light"/>
              </a:rPr>
              <a:t>giao</a:t>
            </a:r>
            <a:r>
              <a:rPr lang="en-US" sz="2443" dirty="0">
                <a:solidFill>
                  <a:srgbClr val="FFFFFF"/>
                </a:solidFill>
                <a:latin typeface="Inter Light"/>
              </a:rPr>
              <a:t> </a:t>
            </a:r>
            <a:r>
              <a:rPr lang="en-US" sz="2443" dirty="0" err="1">
                <a:solidFill>
                  <a:srgbClr val="FFFFFF"/>
                </a:solidFill>
                <a:latin typeface="Inter Light"/>
              </a:rPr>
              <a:t>diện</a:t>
            </a:r>
            <a:r>
              <a:rPr lang="en-US" sz="2443" dirty="0">
                <a:solidFill>
                  <a:srgbClr val="FFFFFF"/>
                </a:solidFill>
                <a:latin typeface="Inter Light"/>
              </a:rPr>
              <a:t> Netflix, </a:t>
            </a:r>
            <a:r>
              <a:rPr lang="en-US" sz="2443" dirty="0" err="1">
                <a:solidFill>
                  <a:srgbClr val="FFFFFF"/>
                </a:solidFill>
                <a:latin typeface="Inter Light"/>
              </a:rPr>
              <a:t>hiển</a:t>
            </a:r>
            <a:r>
              <a:rPr lang="en-US" sz="2443" dirty="0">
                <a:solidFill>
                  <a:srgbClr val="FFFFFF"/>
                </a:solidFill>
                <a:latin typeface="Inter Light"/>
              </a:rPr>
              <a:t> </a:t>
            </a:r>
            <a:r>
              <a:rPr lang="en-US" sz="2443" dirty="0" err="1">
                <a:solidFill>
                  <a:srgbClr val="FFFFFF"/>
                </a:solidFill>
                <a:latin typeface="Inter Light"/>
              </a:rPr>
              <a:t>thị</a:t>
            </a:r>
            <a:r>
              <a:rPr lang="en-US" sz="2443" dirty="0">
                <a:solidFill>
                  <a:srgbClr val="FFFFFF"/>
                </a:solidFill>
                <a:latin typeface="Inter Light"/>
              </a:rPr>
              <a:t> </a:t>
            </a:r>
            <a:r>
              <a:rPr lang="en-US" sz="2443" dirty="0" err="1">
                <a:solidFill>
                  <a:srgbClr val="FFFFFF"/>
                </a:solidFill>
                <a:latin typeface="Inter Light"/>
              </a:rPr>
              <a:t>các</a:t>
            </a:r>
            <a:r>
              <a:rPr lang="en-US" sz="2443" dirty="0">
                <a:solidFill>
                  <a:srgbClr val="FFFFFF"/>
                </a:solidFill>
                <a:latin typeface="Inter Light"/>
              </a:rPr>
              <a:t> </a:t>
            </a:r>
            <a:r>
              <a:rPr lang="en-US" sz="2443" dirty="0" err="1">
                <a:solidFill>
                  <a:srgbClr val="FFFFFF"/>
                </a:solidFill>
                <a:latin typeface="Inter Light"/>
              </a:rPr>
              <a:t>tùy</a:t>
            </a:r>
            <a:r>
              <a:rPr lang="en-US" sz="2443" dirty="0">
                <a:solidFill>
                  <a:srgbClr val="FFFFFF"/>
                </a:solidFill>
                <a:latin typeface="Inter Light"/>
              </a:rPr>
              <a:t> </a:t>
            </a:r>
            <a:r>
              <a:rPr lang="en-US" sz="2443" dirty="0" err="1">
                <a:solidFill>
                  <a:srgbClr val="FFFFFF"/>
                </a:solidFill>
                <a:latin typeface="Inter Light"/>
              </a:rPr>
              <a:t>chọn</a:t>
            </a:r>
            <a:r>
              <a:rPr lang="en-US" sz="2443" dirty="0">
                <a:solidFill>
                  <a:srgbClr val="FFFFFF"/>
                </a:solidFill>
                <a:latin typeface="Inter Light"/>
              </a:rPr>
              <a:t> </a:t>
            </a:r>
            <a:r>
              <a:rPr lang="en-US" sz="2443" dirty="0" err="1">
                <a:solidFill>
                  <a:srgbClr val="FFFFFF"/>
                </a:solidFill>
                <a:latin typeface="Inter Light"/>
              </a:rPr>
              <a:t>phim</a:t>
            </a:r>
            <a:r>
              <a:rPr lang="en-US" sz="2443" dirty="0">
                <a:solidFill>
                  <a:srgbClr val="FFFFFF"/>
                </a:solidFill>
                <a:latin typeface="Inter Light"/>
              </a:rPr>
              <a:t> </a:t>
            </a:r>
            <a:r>
              <a:rPr lang="en-US" sz="2443" dirty="0" err="1">
                <a:solidFill>
                  <a:srgbClr val="FFFFFF"/>
                </a:solidFill>
                <a:latin typeface="Inter Light"/>
              </a:rPr>
              <a:t>và</a:t>
            </a:r>
            <a:r>
              <a:rPr lang="en-US" sz="2443" dirty="0">
                <a:solidFill>
                  <a:srgbClr val="FFFFFF"/>
                </a:solidFill>
                <a:latin typeface="Inter Light"/>
              </a:rPr>
              <a:t> </a:t>
            </a:r>
            <a:r>
              <a:rPr lang="en-US" sz="2443" dirty="0" err="1">
                <a:solidFill>
                  <a:srgbClr val="FFFFFF"/>
                </a:solidFill>
                <a:latin typeface="Inter Light"/>
              </a:rPr>
              <a:t>chương</a:t>
            </a:r>
            <a:r>
              <a:rPr lang="en-US" sz="2443" dirty="0">
                <a:solidFill>
                  <a:srgbClr val="FFFFFF"/>
                </a:solidFill>
                <a:latin typeface="Inter Light"/>
              </a:rPr>
              <a:t> </a:t>
            </a:r>
            <a:r>
              <a:rPr lang="en-US" sz="2443" dirty="0" err="1">
                <a:solidFill>
                  <a:srgbClr val="FFFFFF"/>
                </a:solidFill>
                <a:latin typeface="Inter Light"/>
              </a:rPr>
              <a:t>trình</a:t>
            </a:r>
            <a:r>
              <a:rPr lang="en-US" sz="2443" dirty="0">
                <a:solidFill>
                  <a:srgbClr val="FFFFFF"/>
                </a:solidFill>
                <a:latin typeface="Inter Light"/>
              </a:rPr>
              <a:t> </a:t>
            </a:r>
            <a:r>
              <a:rPr lang="en-US" sz="2443" dirty="0" err="1">
                <a:solidFill>
                  <a:srgbClr val="FFFFFF"/>
                </a:solidFill>
                <a:latin typeface="Inter Light"/>
              </a:rPr>
              <a:t>truyền</a:t>
            </a:r>
            <a:r>
              <a:rPr lang="en-US" sz="2443" dirty="0">
                <a:solidFill>
                  <a:srgbClr val="FFFFFF"/>
                </a:solidFill>
                <a:latin typeface="Inter Light"/>
              </a:rPr>
              <a:t> </a:t>
            </a:r>
            <a:r>
              <a:rPr lang="en-US" sz="2443" dirty="0" err="1">
                <a:solidFill>
                  <a:srgbClr val="FFFFFF"/>
                </a:solidFill>
                <a:latin typeface="Inter Light"/>
              </a:rPr>
              <a:t>hình</a:t>
            </a:r>
            <a:r>
              <a:rPr lang="en-US" sz="2443" dirty="0">
                <a:solidFill>
                  <a:srgbClr val="FFFFFF"/>
                </a:solidFill>
                <a:latin typeface="Inter Light"/>
              </a:rPr>
              <a:t>.</a:t>
            </a:r>
          </a:p>
          <a:p>
            <a:pPr marL="527600" lvl="1" indent="-263800">
              <a:lnSpc>
                <a:spcPts val="3812"/>
              </a:lnSpc>
              <a:buFont typeface="Arial"/>
              <a:buChar char="•"/>
            </a:pPr>
            <a:r>
              <a:rPr lang="en-US" sz="2443" dirty="0" err="1">
                <a:solidFill>
                  <a:srgbClr val="FFFFFF"/>
                </a:solidFill>
                <a:latin typeface="Inter Light"/>
              </a:rPr>
              <a:t>Tạo</a:t>
            </a:r>
            <a:r>
              <a:rPr lang="en-US" sz="2443" dirty="0">
                <a:solidFill>
                  <a:srgbClr val="FFFFFF"/>
                </a:solidFill>
                <a:latin typeface="Inter Light"/>
              </a:rPr>
              <a:t> </a:t>
            </a:r>
            <a:r>
              <a:rPr lang="en-US" sz="2443" dirty="0" err="1">
                <a:solidFill>
                  <a:srgbClr val="FFFFFF"/>
                </a:solidFill>
                <a:latin typeface="Inter Light"/>
              </a:rPr>
              <a:t>các</a:t>
            </a:r>
            <a:r>
              <a:rPr lang="en-US" sz="2443" dirty="0">
                <a:solidFill>
                  <a:srgbClr val="FFFFFF"/>
                </a:solidFill>
                <a:latin typeface="Inter Light"/>
              </a:rPr>
              <a:t> </a:t>
            </a:r>
            <a:r>
              <a:rPr lang="en-US" sz="2443" dirty="0" err="1">
                <a:solidFill>
                  <a:srgbClr val="FFFFFF"/>
                </a:solidFill>
                <a:latin typeface="Inter Light"/>
              </a:rPr>
              <a:t>thẻ</a:t>
            </a:r>
            <a:r>
              <a:rPr lang="en-US" sz="2443" dirty="0">
                <a:solidFill>
                  <a:srgbClr val="FFFFFF"/>
                </a:solidFill>
                <a:latin typeface="Inter Light"/>
              </a:rPr>
              <a:t> </a:t>
            </a:r>
            <a:r>
              <a:rPr lang="en-US" sz="2443" dirty="0" err="1">
                <a:solidFill>
                  <a:srgbClr val="FFFFFF"/>
                </a:solidFill>
                <a:latin typeface="Inter Light"/>
              </a:rPr>
              <a:t>thông</a:t>
            </a:r>
            <a:r>
              <a:rPr lang="en-US" sz="2443" dirty="0">
                <a:solidFill>
                  <a:srgbClr val="FFFFFF"/>
                </a:solidFill>
                <a:latin typeface="Inter Light"/>
              </a:rPr>
              <a:t> tin </a:t>
            </a:r>
            <a:r>
              <a:rPr lang="en-US" sz="2443" dirty="0" err="1">
                <a:solidFill>
                  <a:srgbClr val="FFFFFF"/>
                </a:solidFill>
                <a:latin typeface="Inter Light"/>
              </a:rPr>
              <a:t>phim</a:t>
            </a:r>
            <a:r>
              <a:rPr lang="en-US" sz="2443" dirty="0">
                <a:solidFill>
                  <a:srgbClr val="FFFFFF"/>
                </a:solidFill>
                <a:latin typeface="Inter Light"/>
              </a:rPr>
              <a:t> bao </a:t>
            </a:r>
            <a:r>
              <a:rPr lang="en-US" sz="2443" dirty="0" err="1">
                <a:solidFill>
                  <a:srgbClr val="FFFFFF"/>
                </a:solidFill>
                <a:latin typeface="Inter Light"/>
              </a:rPr>
              <a:t>gồm</a:t>
            </a:r>
            <a:r>
              <a:rPr lang="en-US" sz="2443" dirty="0">
                <a:solidFill>
                  <a:srgbClr val="FFFFFF"/>
                </a:solidFill>
                <a:latin typeface="Inter Light"/>
              </a:rPr>
              <a:t> </a:t>
            </a:r>
            <a:r>
              <a:rPr lang="en-US" sz="2443" dirty="0" err="1">
                <a:solidFill>
                  <a:srgbClr val="FFFFFF"/>
                </a:solidFill>
                <a:latin typeface="Inter Light"/>
              </a:rPr>
              <a:t>tên</a:t>
            </a:r>
            <a:r>
              <a:rPr lang="en-US" sz="2443" dirty="0">
                <a:solidFill>
                  <a:srgbClr val="FFFFFF"/>
                </a:solidFill>
                <a:latin typeface="Inter Light"/>
              </a:rPr>
              <a:t>, </a:t>
            </a:r>
            <a:r>
              <a:rPr lang="en-US" sz="2443" dirty="0" err="1">
                <a:solidFill>
                  <a:srgbClr val="FFFFFF"/>
                </a:solidFill>
                <a:latin typeface="Inter Light"/>
              </a:rPr>
              <a:t>hình</a:t>
            </a:r>
            <a:r>
              <a:rPr lang="en-US" sz="2443" dirty="0">
                <a:solidFill>
                  <a:srgbClr val="FFFFFF"/>
                </a:solidFill>
                <a:latin typeface="Inter Light"/>
              </a:rPr>
              <a:t> </a:t>
            </a:r>
            <a:r>
              <a:rPr lang="en-US" sz="2443" dirty="0" err="1">
                <a:solidFill>
                  <a:srgbClr val="FFFFFF"/>
                </a:solidFill>
                <a:latin typeface="Inter Light"/>
              </a:rPr>
              <a:t>ảnh</a:t>
            </a:r>
            <a:r>
              <a:rPr lang="en-US" sz="2443" dirty="0">
                <a:solidFill>
                  <a:srgbClr val="FFFFFF"/>
                </a:solidFill>
                <a:latin typeface="Inter Light"/>
              </a:rPr>
              <a:t>, </a:t>
            </a:r>
            <a:r>
              <a:rPr lang="en-US" sz="2443" dirty="0" err="1">
                <a:solidFill>
                  <a:srgbClr val="FFFFFF"/>
                </a:solidFill>
                <a:latin typeface="Inter Light"/>
              </a:rPr>
              <a:t>mô</a:t>
            </a:r>
            <a:r>
              <a:rPr lang="en-US" sz="2443" dirty="0">
                <a:solidFill>
                  <a:srgbClr val="FFFFFF"/>
                </a:solidFill>
                <a:latin typeface="Inter Light"/>
              </a:rPr>
              <a:t> </a:t>
            </a:r>
            <a:r>
              <a:rPr lang="en-US" sz="2443" dirty="0" err="1">
                <a:solidFill>
                  <a:srgbClr val="FFFFFF"/>
                </a:solidFill>
                <a:latin typeface="Inter Light"/>
              </a:rPr>
              <a:t>tả</a:t>
            </a:r>
            <a:r>
              <a:rPr lang="en-US" sz="2443" dirty="0">
                <a:solidFill>
                  <a:srgbClr val="FFFFFF"/>
                </a:solidFill>
                <a:latin typeface="Inter Light"/>
              </a:rPr>
              <a:t> </a:t>
            </a:r>
            <a:r>
              <a:rPr lang="en-US" sz="2443" dirty="0" err="1">
                <a:solidFill>
                  <a:srgbClr val="FFFFFF"/>
                </a:solidFill>
                <a:latin typeface="Inter Light"/>
              </a:rPr>
              <a:t>ngắn</a:t>
            </a:r>
            <a:r>
              <a:rPr lang="en-US" sz="2443" dirty="0">
                <a:solidFill>
                  <a:srgbClr val="FFFFFF"/>
                </a:solidFill>
                <a:latin typeface="Inter Light"/>
              </a:rPr>
              <a:t> </a:t>
            </a:r>
            <a:r>
              <a:rPr lang="en-US" sz="2443" dirty="0" err="1">
                <a:solidFill>
                  <a:srgbClr val="FFFFFF"/>
                </a:solidFill>
                <a:latin typeface="Inter Light"/>
              </a:rPr>
              <a:t>và</a:t>
            </a:r>
            <a:r>
              <a:rPr lang="en-US" sz="2443" dirty="0">
                <a:solidFill>
                  <a:srgbClr val="FFFFFF"/>
                </a:solidFill>
                <a:latin typeface="Inter Light"/>
              </a:rPr>
              <a:t> </a:t>
            </a:r>
            <a:r>
              <a:rPr lang="en-US" sz="2443" dirty="0" err="1">
                <a:solidFill>
                  <a:srgbClr val="FFFFFF"/>
                </a:solidFill>
                <a:latin typeface="Inter Light"/>
              </a:rPr>
              <a:t>điểm</a:t>
            </a:r>
            <a:r>
              <a:rPr lang="en-US" sz="2443" dirty="0">
                <a:solidFill>
                  <a:srgbClr val="FFFFFF"/>
                </a:solidFill>
                <a:latin typeface="Inter Light"/>
              </a:rPr>
              <a:t> </a:t>
            </a:r>
            <a:r>
              <a:rPr lang="en-US" sz="2443" dirty="0" err="1">
                <a:solidFill>
                  <a:srgbClr val="FFFFFF"/>
                </a:solidFill>
                <a:latin typeface="Inter Light"/>
              </a:rPr>
              <a:t>đánh</a:t>
            </a:r>
            <a:r>
              <a:rPr lang="en-US" sz="2443" dirty="0">
                <a:solidFill>
                  <a:srgbClr val="FFFFFF"/>
                </a:solidFill>
                <a:latin typeface="Inter Light"/>
              </a:rPr>
              <a:t> </a:t>
            </a:r>
            <a:r>
              <a:rPr lang="en-US" sz="2443" dirty="0" err="1">
                <a:solidFill>
                  <a:srgbClr val="FFFFFF"/>
                </a:solidFill>
                <a:latin typeface="Inter Light"/>
              </a:rPr>
              <a:t>giá</a:t>
            </a:r>
            <a:r>
              <a:rPr lang="en-US" sz="2443" dirty="0">
                <a:solidFill>
                  <a:srgbClr val="FFFFFF"/>
                </a:solidFill>
                <a:latin typeface="Inter Light"/>
              </a:rPr>
              <a:t>.</a:t>
            </a:r>
          </a:p>
          <a:p>
            <a:pPr marL="527600" lvl="1" indent="-263800">
              <a:lnSpc>
                <a:spcPts val="3812"/>
              </a:lnSpc>
              <a:buFont typeface="Arial"/>
              <a:buChar char="•"/>
            </a:pPr>
            <a:r>
              <a:rPr lang="en-US" sz="2443" dirty="0" err="1">
                <a:solidFill>
                  <a:srgbClr val="FFFFFF"/>
                </a:solidFill>
                <a:latin typeface="Inter Light"/>
              </a:rPr>
              <a:t>Tạo</a:t>
            </a:r>
            <a:r>
              <a:rPr lang="en-US" sz="2443" dirty="0">
                <a:solidFill>
                  <a:srgbClr val="FFFFFF"/>
                </a:solidFill>
                <a:latin typeface="Inter Light"/>
              </a:rPr>
              <a:t> </a:t>
            </a:r>
            <a:r>
              <a:rPr lang="en-US" sz="2443" dirty="0" err="1">
                <a:solidFill>
                  <a:srgbClr val="FFFFFF"/>
                </a:solidFill>
                <a:latin typeface="Inter Light"/>
              </a:rPr>
              <a:t>một</a:t>
            </a:r>
            <a:r>
              <a:rPr lang="en-US" sz="2443" dirty="0">
                <a:solidFill>
                  <a:srgbClr val="FFFFFF"/>
                </a:solidFill>
                <a:latin typeface="Inter Light"/>
              </a:rPr>
              <a:t> </a:t>
            </a:r>
            <a:r>
              <a:rPr lang="en-US" sz="2443" dirty="0" err="1">
                <a:solidFill>
                  <a:srgbClr val="FFFFFF"/>
                </a:solidFill>
                <a:latin typeface="Inter Light"/>
              </a:rPr>
              <a:t>giao</a:t>
            </a:r>
            <a:r>
              <a:rPr lang="en-US" sz="2443" dirty="0">
                <a:solidFill>
                  <a:srgbClr val="FFFFFF"/>
                </a:solidFill>
                <a:latin typeface="Inter Light"/>
              </a:rPr>
              <a:t> </a:t>
            </a:r>
            <a:r>
              <a:rPr lang="en-US" sz="2443" dirty="0" err="1">
                <a:solidFill>
                  <a:srgbClr val="FFFFFF"/>
                </a:solidFill>
                <a:latin typeface="Inter Light"/>
              </a:rPr>
              <a:t>diện</a:t>
            </a:r>
            <a:r>
              <a:rPr lang="en-US" sz="2443" dirty="0">
                <a:solidFill>
                  <a:srgbClr val="FFFFFF"/>
                </a:solidFill>
                <a:latin typeface="Inter Light"/>
              </a:rPr>
              <a:t> </a:t>
            </a:r>
            <a:r>
              <a:rPr lang="en-US" sz="2443" dirty="0" err="1">
                <a:solidFill>
                  <a:srgbClr val="FFFFFF"/>
                </a:solidFill>
                <a:latin typeface="Inter Light"/>
              </a:rPr>
              <a:t>có</a:t>
            </a:r>
            <a:r>
              <a:rPr lang="en-US" sz="2443" dirty="0">
                <a:solidFill>
                  <a:srgbClr val="FFFFFF"/>
                </a:solidFill>
                <a:latin typeface="Inter Light"/>
              </a:rPr>
              <a:t> </a:t>
            </a:r>
            <a:r>
              <a:rPr lang="en-US" sz="2443" dirty="0" err="1">
                <a:solidFill>
                  <a:srgbClr val="FFFFFF"/>
                </a:solidFill>
                <a:latin typeface="Inter Light"/>
              </a:rPr>
              <a:t>sử</a:t>
            </a:r>
            <a:r>
              <a:rPr lang="en-US" sz="2443" dirty="0">
                <a:solidFill>
                  <a:srgbClr val="FFFFFF"/>
                </a:solidFill>
                <a:latin typeface="Inter Light"/>
              </a:rPr>
              <a:t> </a:t>
            </a:r>
            <a:r>
              <a:rPr lang="en-US" sz="2443" dirty="0" err="1">
                <a:solidFill>
                  <a:srgbClr val="FFFFFF"/>
                </a:solidFill>
                <a:latin typeface="Inter Light"/>
              </a:rPr>
              <a:t>dụng</a:t>
            </a:r>
            <a:r>
              <a:rPr lang="en-US" sz="2443" dirty="0">
                <a:solidFill>
                  <a:srgbClr val="FFFFFF"/>
                </a:solidFill>
                <a:latin typeface="Inter Light"/>
              </a:rPr>
              <a:t> </a:t>
            </a:r>
            <a:r>
              <a:rPr lang="en-US" sz="2443" dirty="0" err="1">
                <a:solidFill>
                  <a:srgbClr val="FFFFFF"/>
                </a:solidFill>
                <a:latin typeface="Inter Light"/>
              </a:rPr>
              <a:t>các</a:t>
            </a:r>
            <a:r>
              <a:rPr lang="en-US" sz="2443" dirty="0">
                <a:solidFill>
                  <a:srgbClr val="FFFFFF"/>
                </a:solidFill>
                <a:latin typeface="Inter Light"/>
              </a:rPr>
              <a:t> </a:t>
            </a:r>
            <a:r>
              <a:rPr lang="en-US" sz="2443" dirty="0" err="1">
                <a:solidFill>
                  <a:srgbClr val="FFFFFF"/>
                </a:solidFill>
                <a:latin typeface="Inter Light"/>
              </a:rPr>
              <a:t>nội</a:t>
            </a:r>
            <a:r>
              <a:rPr lang="en-US" sz="2443" dirty="0">
                <a:solidFill>
                  <a:srgbClr val="FFFFFF"/>
                </a:solidFill>
                <a:latin typeface="Inter Light"/>
              </a:rPr>
              <a:t> dung </a:t>
            </a:r>
            <a:r>
              <a:rPr lang="en-US" sz="2443" dirty="0" err="1">
                <a:solidFill>
                  <a:srgbClr val="FFFFFF"/>
                </a:solidFill>
                <a:latin typeface="Inter Light"/>
              </a:rPr>
              <a:t>lý</a:t>
            </a:r>
            <a:r>
              <a:rPr lang="en-US" sz="2443" dirty="0">
                <a:solidFill>
                  <a:srgbClr val="FFFFFF"/>
                </a:solidFill>
                <a:latin typeface="Inter Light"/>
              </a:rPr>
              <a:t> </a:t>
            </a:r>
            <a:r>
              <a:rPr lang="en-US" sz="2443" dirty="0" err="1">
                <a:solidFill>
                  <a:srgbClr val="FFFFFF"/>
                </a:solidFill>
                <a:latin typeface="Inter Light"/>
              </a:rPr>
              <a:t>thuyết</a:t>
            </a:r>
            <a:r>
              <a:rPr lang="en-US" sz="2443" dirty="0">
                <a:solidFill>
                  <a:srgbClr val="FFFFFF"/>
                </a:solidFill>
                <a:latin typeface="Inter Light"/>
              </a:rPr>
              <a:t> </a:t>
            </a:r>
            <a:r>
              <a:rPr lang="en-US" sz="2443" dirty="0" err="1">
                <a:solidFill>
                  <a:srgbClr val="FFFFFF"/>
                </a:solidFill>
                <a:latin typeface="Inter Light"/>
              </a:rPr>
              <a:t>của</a:t>
            </a:r>
            <a:r>
              <a:rPr lang="en-US" sz="2443" dirty="0">
                <a:solidFill>
                  <a:srgbClr val="FFFFFF"/>
                </a:solidFill>
                <a:latin typeface="Inter Light"/>
              </a:rPr>
              <a:t> </a:t>
            </a:r>
            <a:r>
              <a:rPr lang="en-US" sz="2443" dirty="0" err="1">
                <a:solidFill>
                  <a:srgbClr val="FFFFFF"/>
                </a:solidFill>
                <a:latin typeface="Inter Light"/>
              </a:rPr>
              <a:t>đề</a:t>
            </a:r>
            <a:r>
              <a:rPr lang="en-US" sz="2443" dirty="0">
                <a:solidFill>
                  <a:srgbClr val="FFFFFF"/>
                </a:solidFill>
                <a:latin typeface="Inter Light"/>
              </a:rPr>
              <a:t> </a:t>
            </a:r>
            <a:r>
              <a:rPr lang="en-US" sz="2443" dirty="0" err="1">
                <a:solidFill>
                  <a:srgbClr val="FFFFFF"/>
                </a:solidFill>
                <a:latin typeface="Inter Light"/>
              </a:rPr>
              <a:t>tài</a:t>
            </a:r>
            <a:r>
              <a:rPr lang="en-US" sz="2443" dirty="0">
                <a:solidFill>
                  <a:srgbClr val="FFFFFF"/>
                </a:solidFill>
                <a:latin typeface="Inter Light"/>
              </a:rPr>
              <a:t> </a:t>
            </a:r>
            <a:r>
              <a:rPr lang="en-US" sz="2443" dirty="0" err="1">
                <a:solidFill>
                  <a:srgbClr val="FFFFFF"/>
                </a:solidFill>
                <a:latin typeface="Inter Light"/>
              </a:rPr>
              <a:t>như</a:t>
            </a:r>
            <a:r>
              <a:rPr lang="en-US" sz="2443" dirty="0">
                <a:solidFill>
                  <a:srgbClr val="FFFFFF"/>
                </a:solidFill>
                <a:latin typeface="Inter Light"/>
              </a:rPr>
              <a:t> </a:t>
            </a:r>
            <a:r>
              <a:rPr lang="en-US" sz="2443" dirty="0" err="1">
                <a:solidFill>
                  <a:srgbClr val="FFFFFF"/>
                </a:solidFill>
                <a:latin typeface="Inter Light"/>
              </a:rPr>
              <a:t>BuildContext</a:t>
            </a:r>
            <a:r>
              <a:rPr lang="en-US" sz="2443" dirty="0">
                <a:solidFill>
                  <a:srgbClr val="FFFFFF"/>
                </a:solidFill>
                <a:latin typeface="Inter Light"/>
              </a:rPr>
              <a:t>, </a:t>
            </a:r>
            <a:r>
              <a:rPr lang="en-US" sz="2443" dirty="0" err="1">
                <a:solidFill>
                  <a:srgbClr val="FFFFFF"/>
                </a:solidFill>
                <a:latin typeface="Inter Light"/>
              </a:rPr>
              <a:t>InteritedWidget</a:t>
            </a:r>
            <a:r>
              <a:rPr lang="en-US" sz="2443" dirty="0">
                <a:solidFill>
                  <a:srgbClr val="FFFFFF"/>
                </a:solidFill>
                <a:latin typeface="Inter Light"/>
              </a:rPr>
              <a:t>, Order List, Drawer menu</a:t>
            </a:r>
          </a:p>
          <a:p>
            <a:pPr marL="527600" lvl="1" indent="-263800">
              <a:lnSpc>
                <a:spcPts val="3812"/>
              </a:lnSpc>
              <a:buFont typeface="Arial"/>
              <a:buChar char="•"/>
            </a:pPr>
            <a:r>
              <a:rPr lang="en-US" sz="2443" dirty="0" err="1">
                <a:solidFill>
                  <a:srgbClr val="FFFFFF"/>
                </a:solidFill>
                <a:latin typeface="Inter Light"/>
              </a:rPr>
              <a:t>Sử</a:t>
            </a:r>
            <a:r>
              <a:rPr lang="en-US" sz="2443" dirty="0">
                <a:solidFill>
                  <a:srgbClr val="FFFFFF"/>
                </a:solidFill>
                <a:latin typeface="Inter Light"/>
              </a:rPr>
              <a:t> </a:t>
            </a:r>
            <a:r>
              <a:rPr lang="en-US" sz="2443" dirty="0" err="1">
                <a:solidFill>
                  <a:srgbClr val="FFFFFF"/>
                </a:solidFill>
                <a:latin typeface="Inter Light"/>
              </a:rPr>
              <a:t>dụng</a:t>
            </a:r>
            <a:r>
              <a:rPr lang="en-US" sz="2443" dirty="0">
                <a:solidFill>
                  <a:srgbClr val="FFFFFF"/>
                </a:solidFill>
                <a:latin typeface="Inter Light"/>
              </a:rPr>
              <a:t> </a:t>
            </a:r>
            <a:r>
              <a:rPr lang="en-US" sz="2443" dirty="0" err="1">
                <a:solidFill>
                  <a:srgbClr val="FFFFFF"/>
                </a:solidFill>
                <a:latin typeface="Inter Light"/>
              </a:rPr>
              <a:t>các</a:t>
            </a:r>
            <a:r>
              <a:rPr lang="en-US" sz="2443" dirty="0">
                <a:solidFill>
                  <a:srgbClr val="FFFFFF"/>
                </a:solidFill>
                <a:latin typeface="Inter Light"/>
              </a:rPr>
              <a:t> </a:t>
            </a:r>
            <a:r>
              <a:rPr lang="en-US" sz="2443" dirty="0" err="1">
                <a:solidFill>
                  <a:srgbClr val="FFFFFF"/>
                </a:solidFill>
                <a:latin typeface="Inter Light"/>
              </a:rPr>
              <a:t>kỹ</a:t>
            </a:r>
            <a:r>
              <a:rPr lang="en-US" sz="2443" dirty="0">
                <a:solidFill>
                  <a:srgbClr val="FFFFFF"/>
                </a:solidFill>
                <a:latin typeface="Inter Light"/>
              </a:rPr>
              <a:t> </a:t>
            </a:r>
            <a:r>
              <a:rPr lang="en-US" sz="2443" dirty="0" err="1">
                <a:solidFill>
                  <a:srgbClr val="FFFFFF"/>
                </a:solidFill>
                <a:latin typeface="Inter Light"/>
              </a:rPr>
              <a:t>thuật</a:t>
            </a:r>
            <a:r>
              <a:rPr lang="en-US" sz="2443" dirty="0">
                <a:solidFill>
                  <a:srgbClr val="FFFFFF"/>
                </a:solidFill>
                <a:latin typeface="Inter Light"/>
              </a:rPr>
              <a:t> </a:t>
            </a:r>
            <a:r>
              <a:rPr lang="en-US" sz="2443" dirty="0" err="1">
                <a:solidFill>
                  <a:srgbClr val="FFFFFF"/>
                </a:solidFill>
                <a:latin typeface="Inter Light"/>
              </a:rPr>
              <a:t>mô</a:t>
            </a:r>
            <a:r>
              <a:rPr lang="en-US" sz="2443" dirty="0">
                <a:solidFill>
                  <a:srgbClr val="FFFFFF"/>
                </a:solidFill>
                <a:latin typeface="Inter Light"/>
              </a:rPr>
              <a:t> </a:t>
            </a:r>
            <a:r>
              <a:rPr lang="en-US" sz="2443" dirty="0" err="1">
                <a:solidFill>
                  <a:srgbClr val="FFFFFF"/>
                </a:solidFill>
                <a:latin typeface="Inter Light"/>
              </a:rPr>
              <a:t>phỏng</a:t>
            </a:r>
            <a:r>
              <a:rPr lang="en-US" sz="2443" dirty="0">
                <a:solidFill>
                  <a:srgbClr val="FFFFFF"/>
                </a:solidFill>
                <a:latin typeface="Inter Light"/>
              </a:rPr>
              <a:t> </a:t>
            </a:r>
            <a:r>
              <a:rPr lang="en-US" sz="2443" dirty="0" err="1">
                <a:solidFill>
                  <a:srgbClr val="FFFFFF"/>
                </a:solidFill>
                <a:latin typeface="Inter Light"/>
              </a:rPr>
              <a:t>để</a:t>
            </a:r>
            <a:r>
              <a:rPr lang="en-US" sz="2443" dirty="0">
                <a:solidFill>
                  <a:srgbClr val="FFFFFF"/>
                </a:solidFill>
                <a:latin typeface="Inter Light"/>
              </a:rPr>
              <a:t> </a:t>
            </a:r>
            <a:r>
              <a:rPr lang="en-US" sz="2443" dirty="0" err="1">
                <a:solidFill>
                  <a:srgbClr val="FFFFFF"/>
                </a:solidFill>
                <a:latin typeface="Inter Light"/>
              </a:rPr>
              <a:t>tạo</a:t>
            </a:r>
            <a:r>
              <a:rPr lang="en-US" sz="2443" dirty="0">
                <a:solidFill>
                  <a:srgbClr val="FFFFFF"/>
                </a:solidFill>
                <a:latin typeface="Inter Light"/>
              </a:rPr>
              <a:t> </a:t>
            </a:r>
            <a:r>
              <a:rPr lang="en-US" sz="2443" dirty="0" err="1">
                <a:solidFill>
                  <a:srgbClr val="FFFFFF"/>
                </a:solidFill>
                <a:latin typeface="Inter Light"/>
              </a:rPr>
              <a:t>hiệu</a:t>
            </a:r>
            <a:r>
              <a:rPr lang="en-US" sz="2443" dirty="0">
                <a:solidFill>
                  <a:srgbClr val="FFFFFF"/>
                </a:solidFill>
                <a:latin typeface="Inter Light"/>
              </a:rPr>
              <a:t> </a:t>
            </a:r>
            <a:r>
              <a:rPr lang="en-US" sz="2443" dirty="0" err="1">
                <a:solidFill>
                  <a:srgbClr val="FFFFFF"/>
                </a:solidFill>
                <a:latin typeface="Inter Light"/>
              </a:rPr>
              <a:t>ứng</a:t>
            </a:r>
            <a:r>
              <a:rPr lang="en-US" sz="2443" dirty="0">
                <a:solidFill>
                  <a:srgbClr val="FFFFFF"/>
                </a:solidFill>
                <a:latin typeface="Inter Light"/>
              </a:rPr>
              <a:t> </a:t>
            </a:r>
            <a:r>
              <a:rPr lang="en-US" sz="2443" dirty="0" err="1">
                <a:solidFill>
                  <a:srgbClr val="FFFFFF"/>
                </a:solidFill>
                <a:latin typeface="Inter Light"/>
              </a:rPr>
              <a:t>cuộn</a:t>
            </a:r>
            <a:r>
              <a:rPr lang="en-US" sz="2443" dirty="0">
                <a:solidFill>
                  <a:srgbClr val="FFFFFF"/>
                </a:solidFill>
                <a:latin typeface="Inter Light"/>
              </a:rPr>
              <a:t> </a:t>
            </a:r>
            <a:r>
              <a:rPr lang="en-US" sz="2443" dirty="0" err="1">
                <a:solidFill>
                  <a:srgbClr val="FFFFFF"/>
                </a:solidFill>
                <a:latin typeface="Inter Light"/>
              </a:rPr>
              <a:t>và</a:t>
            </a:r>
            <a:r>
              <a:rPr lang="en-US" sz="2443" dirty="0">
                <a:solidFill>
                  <a:srgbClr val="FFFFFF"/>
                </a:solidFill>
                <a:latin typeface="Inter Light"/>
              </a:rPr>
              <a:t> </a:t>
            </a:r>
            <a:r>
              <a:rPr lang="en-US" sz="2443" dirty="0" err="1">
                <a:solidFill>
                  <a:srgbClr val="FFFFFF"/>
                </a:solidFill>
                <a:latin typeface="Inter Light"/>
              </a:rPr>
              <a:t>chuyển</a:t>
            </a:r>
            <a:r>
              <a:rPr lang="en-US" sz="2443" dirty="0">
                <a:solidFill>
                  <a:srgbClr val="FFFFFF"/>
                </a:solidFill>
                <a:latin typeface="Inter Light"/>
              </a:rPr>
              <a:t> </a:t>
            </a:r>
            <a:r>
              <a:rPr lang="en-US" sz="2443" dirty="0" err="1">
                <a:solidFill>
                  <a:srgbClr val="FFFFFF"/>
                </a:solidFill>
                <a:latin typeface="Inter Light"/>
              </a:rPr>
              <a:t>đổi</a:t>
            </a:r>
            <a:r>
              <a:rPr lang="en-US" sz="2443" dirty="0">
                <a:solidFill>
                  <a:srgbClr val="FFFFFF"/>
                </a:solidFill>
                <a:latin typeface="Inter Light"/>
              </a:rPr>
              <a:t> </a:t>
            </a:r>
            <a:r>
              <a:rPr lang="en-US" sz="2443" dirty="0" err="1">
                <a:solidFill>
                  <a:srgbClr val="FFFFFF"/>
                </a:solidFill>
                <a:latin typeface="Inter Light"/>
              </a:rPr>
              <a:t>màn</a:t>
            </a:r>
            <a:r>
              <a:rPr lang="en-US" sz="2443" dirty="0">
                <a:solidFill>
                  <a:srgbClr val="FFFFFF"/>
                </a:solidFill>
                <a:latin typeface="Inter Light"/>
              </a:rPr>
              <a:t> </a:t>
            </a:r>
            <a:r>
              <a:rPr lang="en-US" sz="2443" dirty="0" err="1">
                <a:solidFill>
                  <a:srgbClr val="FFFFFF"/>
                </a:solidFill>
                <a:latin typeface="Inter Light"/>
              </a:rPr>
              <a:t>hình</a:t>
            </a:r>
            <a:r>
              <a:rPr lang="en-US" sz="2443" dirty="0">
                <a:solidFill>
                  <a:srgbClr val="FFFFFF"/>
                </a:solidFill>
                <a:latin typeface="Inter Light"/>
              </a:rPr>
              <a:t> </a:t>
            </a:r>
            <a:r>
              <a:rPr lang="en-US" sz="2443" dirty="0" err="1">
                <a:solidFill>
                  <a:srgbClr val="FFFFFF"/>
                </a:solidFill>
                <a:latin typeface="Inter Light"/>
              </a:rPr>
              <a:t>mượt</a:t>
            </a:r>
            <a:r>
              <a:rPr lang="en-US" sz="2443" dirty="0">
                <a:solidFill>
                  <a:srgbClr val="FFFFFF"/>
                </a:solidFill>
                <a:latin typeface="Inter Light"/>
              </a:rPr>
              <a:t> </a:t>
            </a:r>
            <a:r>
              <a:rPr lang="en-US" sz="2443" dirty="0" err="1">
                <a:solidFill>
                  <a:srgbClr val="FFFFFF"/>
                </a:solidFill>
                <a:latin typeface="Inter Light"/>
              </a:rPr>
              <a:t>mà</a:t>
            </a:r>
            <a:endParaRPr lang="en-US" sz="2443" dirty="0">
              <a:solidFill>
                <a:srgbClr val="FFFFFF"/>
              </a:solidFill>
              <a:latin typeface="Inter Light"/>
            </a:endParaRPr>
          </a:p>
          <a:p>
            <a:pPr>
              <a:lnSpc>
                <a:spcPts val="3812"/>
              </a:lnSpc>
            </a:pPr>
            <a:endParaRPr lang="en-US" sz="2443" dirty="0">
              <a:solidFill>
                <a:srgbClr val="FFFFFF"/>
              </a:solidFill>
              <a:latin typeface="Inte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80315ECC-CFEE-00A4-B055-FBB885276521}"/>
              </a:ext>
            </a:extLst>
          </p:cNvPr>
          <p:cNvSpPr txBox="1"/>
          <p:nvPr/>
        </p:nvSpPr>
        <p:spPr>
          <a:xfrm>
            <a:off x="679865" y="495300"/>
            <a:ext cx="16928269" cy="2098203"/>
          </a:xfrm>
          <a:prstGeom prst="rect">
            <a:avLst/>
          </a:prstGeom>
        </p:spPr>
        <p:txBody>
          <a:bodyPr wrap="square" lIns="0" tIns="0" rIns="0" bIns="0" rtlCol="0" anchor="t">
            <a:spAutoFit/>
          </a:bodyPr>
          <a:lstStyle/>
          <a:p>
            <a:pPr algn="ctr">
              <a:lnSpc>
                <a:spcPct val="150000"/>
              </a:lnSpc>
            </a:pPr>
            <a:r>
              <a:rPr lang="en-US" sz="4800" dirty="0" err="1">
                <a:solidFill>
                  <a:schemeClr val="bg1"/>
                </a:solidFill>
                <a:latin typeface="Inter Light"/>
              </a:rPr>
              <a:t>Nhóm</a:t>
            </a:r>
            <a:r>
              <a:rPr lang="en-US" sz="4800" dirty="0">
                <a:solidFill>
                  <a:schemeClr val="bg1"/>
                </a:solidFill>
                <a:latin typeface="Inter Light"/>
              </a:rPr>
              <a:t> 5 : </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Khi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nào</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cần</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tránh</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sử</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dụng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buildcontext</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trong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số</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trường</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hợp</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nhất</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US" sz="4800" kern="1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định</a:t>
            </a:r>
            <a:r>
              <a:rPr lang="en-US" sz="4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endParaRPr lang="en-US" sz="4800" dirty="0">
              <a:solidFill>
                <a:schemeClr val="bg1"/>
              </a:solidFill>
              <a:latin typeface="Inter Light"/>
            </a:endParaRPr>
          </a:p>
        </p:txBody>
      </p:sp>
      <p:sp>
        <p:nvSpPr>
          <p:cNvPr id="26" name="TextBox 3">
            <a:extLst>
              <a:ext uri="{FF2B5EF4-FFF2-40B4-BE49-F238E27FC236}">
                <a16:creationId xmlns:a16="http://schemas.microsoft.com/office/drawing/2014/main" id="{224310DA-83B1-D0E9-5994-E33023E5A399}"/>
              </a:ext>
            </a:extLst>
          </p:cNvPr>
          <p:cNvSpPr txBox="1"/>
          <p:nvPr/>
        </p:nvSpPr>
        <p:spPr>
          <a:xfrm>
            <a:off x="679864" y="2781300"/>
            <a:ext cx="16928269" cy="2004844"/>
          </a:xfrm>
          <a:prstGeom prst="rect">
            <a:avLst/>
          </a:prstGeom>
        </p:spPr>
        <p:txBody>
          <a:bodyPr wrap="square" lIns="0" tIns="0" rIns="0" bIns="0" rtlCol="0" anchor="t">
            <a:spAutoFit/>
          </a:bodyPr>
          <a:lstStyle/>
          <a:p>
            <a:pPr>
              <a:lnSpc>
                <a:spcPct val="150000"/>
              </a:lnSpc>
            </a:pPr>
            <a:r>
              <a:rPr lang="en-US" sz="4800" dirty="0">
                <a:solidFill>
                  <a:schemeClr val="bg1"/>
                </a:solidFill>
                <a:latin typeface="Inter Light" panose="020B0604020202020204" charset="0"/>
                <a:ea typeface="Inter Light" panose="020B0604020202020204" charset="0"/>
              </a:rPr>
              <a:t>- </a:t>
            </a:r>
            <a:r>
              <a:rPr lang="en-US" sz="4400" dirty="0">
                <a:solidFill>
                  <a:schemeClr val="bg1"/>
                </a:solidFill>
                <a:latin typeface="Inter Light" panose="020B0604020202020204" charset="0"/>
                <a:ea typeface="Inter Light" panose="020B0604020202020204" charset="0"/>
              </a:rPr>
              <a:t>Trong </a:t>
            </a:r>
            <a:r>
              <a:rPr lang="en-US" sz="4400" dirty="0" err="1">
                <a:solidFill>
                  <a:schemeClr val="bg1"/>
                </a:solidFill>
                <a:latin typeface="Inter Light" panose="020B0604020202020204" charset="0"/>
                <a:ea typeface="Inter Light" panose="020B0604020202020204" charset="0"/>
              </a:rPr>
              <a:t>các</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phương</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thức</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vòng</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lặp</a:t>
            </a:r>
            <a:r>
              <a:rPr lang="en-US" sz="4400" dirty="0">
                <a:solidFill>
                  <a:schemeClr val="bg1"/>
                </a:solidFill>
                <a:latin typeface="Inter Light" panose="020B0604020202020204" charset="0"/>
                <a:ea typeface="Inter Light" panose="020B0604020202020204" charset="0"/>
              </a:rPr>
              <a:t> : </a:t>
            </a:r>
            <a:r>
              <a:rPr lang="en-US" sz="4400" dirty="0" err="1">
                <a:solidFill>
                  <a:schemeClr val="bg1"/>
                </a:solidFill>
                <a:latin typeface="Inter Light" panose="020B0604020202020204" charset="0"/>
                <a:ea typeface="Inter Light" panose="020B0604020202020204" charset="0"/>
              </a:rPr>
              <a:t>c</a:t>
            </a:r>
            <a:r>
              <a:rPr lang="en-US" sz="4400" b="0" i="0" dirty="0" err="1">
                <a:solidFill>
                  <a:srgbClr val="E3E3E3"/>
                </a:solidFill>
                <a:effectLst/>
                <a:latin typeface="Inter Light" panose="020B0604020202020204" charset="0"/>
                <a:ea typeface="Inter Light" panose="020B0604020202020204" charset="0"/>
              </a:rPr>
              <a:t>ó</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thể</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gây</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ra</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vấn</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đề</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hiệu</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suất</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vì</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nó</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cần</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truy</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cập</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vào</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cây</a:t>
            </a:r>
            <a:r>
              <a:rPr lang="en-US" sz="4400" b="0" i="0" dirty="0">
                <a:solidFill>
                  <a:srgbClr val="E3E3E3"/>
                </a:solidFill>
                <a:effectLst/>
                <a:latin typeface="Inter Light" panose="020B0604020202020204" charset="0"/>
                <a:ea typeface="Inter Light" panose="020B0604020202020204" charset="0"/>
              </a:rPr>
              <a:t> widget </a:t>
            </a:r>
            <a:r>
              <a:rPr lang="en-US" sz="4400" b="0" i="0" dirty="0" err="1">
                <a:solidFill>
                  <a:srgbClr val="E3E3E3"/>
                </a:solidFill>
                <a:effectLst/>
                <a:latin typeface="Inter Light" panose="020B0604020202020204" charset="0"/>
                <a:ea typeface="Inter Light" panose="020B0604020202020204" charset="0"/>
              </a:rPr>
              <a:t>mỗi</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lần</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vòng</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lặp</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lặp</a:t>
            </a:r>
            <a:r>
              <a:rPr lang="en-US" sz="4400" b="0" i="0" dirty="0">
                <a:solidFill>
                  <a:srgbClr val="E3E3E3"/>
                </a:solidFill>
                <a:effectLst/>
                <a:latin typeface="Inter Light" panose="020B0604020202020204" charset="0"/>
                <a:ea typeface="Inter Light" panose="020B0604020202020204" charset="0"/>
              </a:rPr>
              <a:t> </a:t>
            </a:r>
            <a:r>
              <a:rPr lang="en-US" sz="4400" b="0" i="0" dirty="0" err="1">
                <a:solidFill>
                  <a:srgbClr val="E3E3E3"/>
                </a:solidFill>
                <a:effectLst/>
                <a:latin typeface="Inter Light" panose="020B0604020202020204" charset="0"/>
                <a:ea typeface="Inter Light" panose="020B0604020202020204" charset="0"/>
              </a:rPr>
              <a:t>lạ</a:t>
            </a:r>
            <a:r>
              <a:rPr lang="en-US" sz="4400" b="0" i="0" dirty="0" err="1">
                <a:solidFill>
                  <a:schemeClr val="bg1"/>
                </a:solidFill>
                <a:effectLst/>
                <a:latin typeface="Inter Light" panose="020B0604020202020204" charset="0"/>
                <a:ea typeface="Inter Light" panose="020B0604020202020204" charset="0"/>
              </a:rPr>
              <a:t>i</a:t>
            </a:r>
            <a:endParaRPr lang="en-US" sz="4400" dirty="0">
              <a:solidFill>
                <a:schemeClr val="bg1"/>
              </a:solidFill>
              <a:latin typeface="Inter Light" panose="020B0604020202020204" charset="0"/>
              <a:ea typeface="Inter Light" panose="020B0604020202020204" charset="0"/>
            </a:endParaRPr>
          </a:p>
        </p:txBody>
      </p:sp>
      <p:sp>
        <p:nvSpPr>
          <p:cNvPr id="27" name="TextBox 3">
            <a:extLst>
              <a:ext uri="{FF2B5EF4-FFF2-40B4-BE49-F238E27FC236}">
                <a16:creationId xmlns:a16="http://schemas.microsoft.com/office/drawing/2014/main" id="{00C623FC-B214-6FCB-2E62-B92885256444}"/>
              </a:ext>
            </a:extLst>
          </p:cNvPr>
          <p:cNvSpPr txBox="1"/>
          <p:nvPr/>
        </p:nvSpPr>
        <p:spPr>
          <a:xfrm>
            <a:off x="679864" y="5261476"/>
            <a:ext cx="16928269" cy="978345"/>
          </a:xfrm>
          <a:prstGeom prst="rect">
            <a:avLst/>
          </a:prstGeom>
        </p:spPr>
        <p:txBody>
          <a:bodyPr wrap="square" lIns="0" tIns="0" rIns="0" bIns="0" rtlCol="0" anchor="t">
            <a:spAutoFit/>
          </a:bodyPr>
          <a:lstStyle/>
          <a:p>
            <a:pPr>
              <a:lnSpc>
                <a:spcPct val="150000"/>
              </a:lnSpc>
            </a:pPr>
            <a:r>
              <a:rPr lang="en-US" sz="4800" dirty="0">
                <a:solidFill>
                  <a:schemeClr val="bg1"/>
                </a:solidFill>
                <a:latin typeface="Inter Light" panose="020B0604020202020204" charset="0"/>
                <a:ea typeface="Inter Light" panose="020B0604020202020204" charset="0"/>
              </a:rPr>
              <a:t>- Trong </a:t>
            </a:r>
            <a:r>
              <a:rPr lang="en-US" sz="4800" dirty="0" err="1">
                <a:solidFill>
                  <a:schemeClr val="bg1"/>
                </a:solidFill>
                <a:latin typeface="Inter Light" panose="020B0604020202020204" charset="0"/>
                <a:ea typeface="Inter Light" panose="020B0604020202020204" charset="0"/>
              </a:rPr>
              <a:t>các</a:t>
            </a:r>
            <a:r>
              <a:rPr lang="en-US" sz="4800" dirty="0">
                <a:solidFill>
                  <a:schemeClr val="bg1"/>
                </a:solidFill>
                <a:latin typeface="Inter Light" panose="020B0604020202020204" charset="0"/>
                <a:ea typeface="Inter Light" panose="020B0604020202020204" charset="0"/>
              </a:rPr>
              <a:t> </a:t>
            </a:r>
            <a:r>
              <a:rPr lang="en-US" sz="4800" dirty="0" err="1">
                <a:solidFill>
                  <a:schemeClr val="bg1"/>
                </a:solidFill>
                <a:latin typeface="Inter Light" panose="020B0604020202020204" charset="0"/>
                <a:ea typeface="Inter Light" panose="020B0604020202020204" charset="0"/>
              </a:rPr>
              <a:t>phương</a:t>
            </a:r>
            <a:r>
              <a:rPr lang="en-US" sz="4800" dirty="0">
                <a:solidFill>
                  <a:schemeClr val="bg1"/>
                </a:solidFill>
                <a:latin typeface="Inter Light" panose="020B0604020202020204" charset="0"/>
                <a:ea typeface="Inter Light" panose="020B0604020202020204" charset="0"/>
              </a:rPr>
              <a:t> </a:t>
            </a:r>
            <a:r>
              <a:rPr lang="en-US" sz="4800" dirty="0" err="1">
                <a:solidFill>
                  <a:schemeClr val="bg1"/>
                </a:solidFill>
                <a:latin typeface="Inter Light" panose="020B0604020202020204" charset="0"/>
                <a:ea typeface="Inter Light" panose="020B0604020202020204" charset="0"/>
              </a:rPr>
              <a:t>thức</a:t>
            </a:r>
            <a:r>
              <a:rPr lang="en-US" sz="4800" dirty="0">
                <a:solidFill>
                  <a:schemeClr val="bg1"/>
                </a:solidFill>
                <a:latin typeface="Inter Light" panose="020B0604020202020204" charset="0"/>
                <a:ea typeface="Inter Light" panose="020B0604020202020204" charset="0"/>
              </a:rPr>
              <a:t> </a:t>
            </a:r>
            <a:r>
              <a:rPr lang="en-US" sz="4800" dirty="0" err="1">
                <a:solidFill>
                  <a:schemeClr val="bg1"/>
                </a:solidFill>
                <a:latin typeface="Inter Light" panose="020B0604020202020204" charset="0"/>
                <a:ea typeface="Inter Light" panose="020B0604020202020204" charset="0"/>
              </a:rPr>
              <a:t>gọi</a:t>
            </a:r>
            <a:r>
              <a:rPr lang="en-US" sz="4800" dirty="0">
                <a:solidFill>
                  <a:schemeClr val="bg1"/>
                </a:solidFill>
                <a:latin typeface="Inter Light" panose="020B0604020202020204" charset="0"/>
                <a:ea typeface="Inter Light" panose="020B0604020202020204" charset="0"/>
              </a:rPr>
              <a:t> </a:t>
            </a:r>
            <a:r>
              <a:rPr lang="en-US" sz="4800" dirty="0" err="1">
                <a:solidFill>
                  <a:schemeClr val="bg1"/>
                </a:solidFill>
                <a:latin typeface="Inter Light" panose="020B0604020202020204" charset="0"/>
                <a:ea typeface="Inter Light" panose="020B0604020202020204" charset="0"/>
              </a:rPr>
              <a:t>thường</a:t>
            </a:r>
            <a:r>
              <a:rPr lang="en-US" sz="4800" dirty="0">
                <a:solidFill>
                  <a:schemeClr val="bg1"/>
                </a:solidFill>
                <a:latin typeface="Inter Light" panose="020B0604020202020204" charset="0"/>
                <a:ea typeface="Inter Light" panose="020B0604020202020204" charset="0"/>
              </a:rPr>
              <a:t> </a:t>
            </a:r>
            <a:r>
              <a:rPr lang="en-US" sz="4800" dirty="0" err="1">
                <a:solidFill>
                  <a:schemeClr val="bg1"/>
                </a:solidFill>
                <a:latin typeface="Inter Light" panose="020B0604020202020204" charset="0"/>
                <a:ea typeface="Inter Light" panose="020B0604020202020204" charset="0"/>
              </a:rPr>
              <a:t>xuyên</a:t>
            </a:r>
            <a:endParaRPr lang="en-US" sz="4800" dirty="0">
              <a:solidFill>
                <a:schemeClr val="bg1"/>
              </a:solidFill>
              <a:latin typeface="Inter Light" panose="020B0604020202020204" charset="0"/>
              <a:ea typeface="Inter Light" panose="020B0604020202020204" charset="0"/>
            </a:endParaRPr>
          </a:p>
        </p:txBody>
      </p:sp>
      <p:sp>
        <p:nvSpPr>
          <p:cNvPr id="28" name="TextBox 3">
            <a:extLst>
              <a:ext uri="{FF2B5EF4-FFF2-40B4-BE49-F238E27FC236}">
                <a16:creationId xmlns:a16="http://schemas.microsoft.com/office/drawing/2014/main" id="{64A8C1DB-7853-FA0E-C78E-2757EE807F1F}"/>
              </a:ext>
            </a:extLst>
          </p:cNvPr>
          <p:cNvSpPr txBox="1"/>
          <p:nvPr/>
        </p:nvSpPr>
        <p:spPr>
          <a:xfrm>
            <a:off x="679864" y="6715153"/>
            <a:ext cx="16928269" cy="2939010"/>
          </a:xfrm>
          <a:prstGeom prst="rect">
            <a:avLst/>
          </a:prstGeom>
        </p:spPr>
        <p:txBody>
          <a:bodyPr wrap="square" lIns="0" tIns="0" rIns="0" bIns="0" rtlCol="0" anchor="t">
            <a:spAutoFit/>
          </a:bodyPr>
          <a:lstStyle/>
          <a:p>
            <a:pPr>
              <a:lnSpc>
                <a:spcPct val="150000"/>
              </a:lnSpc>
            </a:pPr>
            <a:r>
              <a:rPr lang="en-US" sz="4400" dirty="0">
                <a:solidFill>
                  <a:schemeClr val="bg1"/>
                </a:solidFill>
                <a:latin typeface="Inter Light" panose="020B0604020202020204" charset="0"/>
                <a:ea typeface="Inter Light" panose="020B0604020202020204" charset="0"/>
              </a:rPr>
              <a:t>- Trong </a:t>
            </a:r>
            <a:r>
              <a:rPr lang="en-US" sz="4400" dirty="0" err="1">
                <a:solidFill>
                  <a:schemeClr val="bg1"/>
                </a:solidFill>
                <a:latin typeface="Inter Light" panose="020B0604020202020204" charset="0"/>
                <a:ea typeface="Inter Light" panose="020B0604020202020204" charset="0"/>
              </a:rPr>
              <a:t>các</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phương</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thương</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gọi</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trước</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khi</a:t>
            </a:r>
            <a:r>
              <a:rPr lang="en-US" sz="4400" dirty="0">
                <a:solidFill>
                  <a:schemeClr val="bg1"/>
                </a:solidFill>
                <a:latin typeface="Inter Light" panose="020B0604020202020204" charset="0"/>
                <a:ea typeface="Inter Light" panose="020B0604020202020204" charset="0"/>
              </a:rPr>
              <a:t> widget </a:t>
            </a:r>
            <a:r>
              <a:rPr lang="en-US" sz="4400" dirty="0" err="1">
                <a:solidFill>
                  <a:schemeClr val="bg1"/>
                </a:solidFill>
                <a:latin typeface="Inter Light" panose="020B0604020202020204" charset="0"/>
                <a:ea typeface="Inter Light" panose="020B0604020202020204" charset="0"/>
              </a:rPr>
              <a:t>được</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xây</a:t>
            </a:r>
            <a:r>
              <a:rPr lang="en-US" sz="4400" dirty="0">
                <a:solidFill>
                  <a:schemeClr val="bg1"/>
                </a:solidFill>
                <a:latin typeface="Inter Light" panose="020B0604020202020204" charset="0"/>
                <a:ea typeface="Inter Light" panose="020B0604020202020204" charset="0"/>
              </a:rPr>
              <a:t> </a:t>
            </a:r>
            <a:r>
              <a:rPr lang="en-US" sz="4400" dirty="0" err="1">
                <a:solidFill>
                  <a:schemeClr val="bg1"/>
                </a:solidFill>
                <a:latin typeface="Inter Light" panose="020B0604020202020204" charset="0"/>
                <a:ea typeface="Inter Light" panose="020B0604020202020204" charset="0"/>
              </a:rPr>
              <a:t>dựng</a:t>
            </a:r>
            <a:r>
              <a:rPr lang="en-US" sz="4400" dirty="0">
                <a:solidFill>
                  <a:schemeClr val="bg1"/>
                </a:solidFill>
                <a:latin typeface="Inter Light" panose="020B0604020202020204" charset="0"/>
                <a:ea typeface="Inter Light" panose="020B0604020202020204" charset="0"/>
              </a:rPr>
              <a:t> : </a:t>
            </a:r>
            <a:r>
              <a:rPr lang="vi-VN" sz="4400" b="0" i="0" dirty="0">
                <a:solidFill>
                  <a:srgbClr val="E3E3E3"/>
                </a:solidFill>
                <a:effectLst/>
                <a:latin typeface="Inter Light" panose="020B0604020202020204" charset="0"/>
                <a:ea typeface="Inter Light" panose="020B0604020202020204" charset="0"/>
              </a:rPr>
              <a:t>gây ra vấn đề tương thích vì widget chưa được xây dựng và do đó không có BuildContext</a:t>
            </a:r>
            <a:endParaRPr lang="en-US" sz="4400" dirty="0">
              <a:solidFill>
                <a:schemeClr val="bg1"/>
              </a:solidFill>
              <a:latin typeface="Inter Light" panose="020B0604020202020204" charset="0"/>
              <a:ea typeface="Inter Light" panose="020B0604020202020204" charset="0"/>
            </a:endParaRPr>
          </a:p>
        </p:txBody>
      </p:sp>
    </p:spTree>
    <p:extLst>
      <p:ext uri="{BB962C8B-B14F-4D97-AF65-F5344CB8AC3E}">
        <p14:creationId xmlns:p14="http://schemas.microsoft.com/office/powerpoint/2010/main" val="3476283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80315ECC-CFEE-00A4-B055-FBB885276521}"/>
              </a:ext>
            </a:extLst>
          </p:cNvPr>
          <p:cNvSpPr txBox="1"/>
          <p:nvPr/>
        </p:nvSpPr>
        <p:spPr>
          <a:xfrm>
            <a:off x="679865" y="495300"/>
            <a:ext cx="16928269" cy="907684"/>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Nhóm</a:t>
            </a:r>
            <a:r>
              <a:rPr lang="en-US" sz="4400" dirty="0">
                <a:solidFill>
                  <a:schemeClr val="bg1"/>
                </a:solidFill>
                <a:latin typeface="Inter Light"/>
              </a:rPr>
              <a:t> 3 :</a:t>
            </a:r>
            <a:r>
              <a:rPr lang="en-US" sz="4400" dirty="0" err="1">
                <a:solidFill>
                  <a:schemeClr val="bg1"/>
                </a:solidFill>
                <a:latin typeface="Inter Light"/>
              </a:rPr>
              <a:t>Ưu</a:t>
            </a:r>
            <a:r>
              <a:rPr lang="en-US" sz="4400" dirty="0">
                <a:solidFill>
                  <a:schemeClr val="bg1"/>
                </a:solidFill>
                <a:latin typeface="Inter Light"/>
              </a:rPr>
              <a:t> </a:t>
            </a:r>
            <a:r>
              <a:rPr lang="en-US" sz="4400" dirty="0" err="1">
                <a:solidFill>
                  <a:schemeClr val="bg1"/>
                </a:solidFill>
                <a:latin typeface="Inter Light"/>
              </a:rPr>
              <a:t>và</a:t>
            </a:r>
            <a:r>
              <a:rPr lang="en-US" sz="4400" dirty="0">
                <a:solidFill>
                  <a:schemeClr val="bg1"/>
                </a:solidFill>
                <a:latin typeface="Inter Light"/>
              </a:rPr>
              <a:t> </a:t>
            </a:r>
            <a:r>
              <a:rPr lang="en-US" sz="4400" dirty="0" err="1">
                <a:solidFill>
                  <a:schemeClr val="bg1"/>
                </a:solidFill>
                <a:latin typeface="Inter Light"/>
              </a:rPr>
              <a:t>nhược</a:t>
            </a:r>
            <a:r>
              <a:rPr lang="en-US" sz="4400" dirty="0">
                <a:solidFill>
                  <a:schemeClr val="bg1"/>
                </a:solidFill>
                <a:latin typeface="Inter Light"/>
              </a:rPr>
              <a:t> </a:t>
            </a:r>
            <a:r>
              <a:rPr lang="en-US" sz="4400" dirty="0" err="1">
                <a:solidFill>
                  <a:schemeClr val="bg1"/>
                </a:solidFill>
                <a:latin typeface="Inter Light"/>
              </a:rPr>
              <a:t>điểm</a:t>
            </a:r>
            <a:r>
              <a:rPr lang="en-US" sz="4400" dirty="0">
                <a:solidFill>
                  <a:schemeClr val="bg1"/>
                </a:solidFill>
                <a:latin typeface="Inter Light"/>
              </a:rPr>
              <a:t> </a:t>
            </a:r>
            <a:r>
              <a:rPr lang="en-US" sz="4400" dirty="0" err="1">
                <a:solidFill>
                  <a:schemeClr val="bg1"/>
                </a:solidFill>
                <a:latin typeface="Inter Light"/>
              </a:rPr>
              <a:t>của</a:t>
            </a:r>
            <a:r>
              <a:rPr lang="en-US" sz="4400" dirty="0">
                <a:solidFill>
                  <a:schemeClr val="bg1"/>
                </a:solidFill>
                <a:latin typeface="Inter Light"/>
              </a:rPr>
              <a:t> Drawer Menu</a:t>
            </a:r>
            <a:r>
              <a:rPr lang="en-US" sz="4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t>
            </a:r>
            <a:endParaRPr lang="en-US" sz="4400" dirty="0">
              <a:solidFill>
                <a:schemeClr val="bg1"/>
              </a:solidFill>
              <a:latin typeface="Inter Light"/>
            </a:endParaRPr>
          </a:p>
        </p:txBody>
      </p:sp>
      <p:sp>
        <p:nvSpPr>
          <p:cNvPr id="2" name="TextBox 3">
            <a:extLst>
              <a:ext uri="{FF2B5EF4-FFF2-40B4-BE49-F238E27FC236}">
                <a16:creationId xmlns:a16="http://schemas.microsoft.com/office/drawing/2014/main" id="{EDCB9DC4-16D3-286F-6E2B-B97161C1CB45}"/>
              </a:ext>
            </a:extLst>
          </p:cNvPr>
          <p:cNvSpPr txBox="1"/>
          <p:nvPr/>
        </p:nvSpPr>
        <p:spPr>
          <a:xfrm>
            <a:off x="990600" y="2324100"/>
            <a:ext cx="6705600" cy="6990825"/>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Ưu</a:t>
            </a:r>
            <a:r>
              <a:rPr lang="en-US" sz="4400" dirty="0">
                <a:solidFill>
                  <a:schemeClr val="bg1"/>
                </a:solidFill>
                <a:latin typeface="Inter Light"/>
              </a:rPr>
              <a:t> </a:t>
            </a:r>
            <a:r>
              <a:rPr lang="en-US" sz="4400" dirty="0" err="1">
                <a:solidFill>
                  <a:schemeClr val="bg1"/>
                </a:solidFill>
                <a:latin typeface="Inter Light"/>
              </a:rPr>
              <a:t>điểm</a:t>
            </a:r>
            <a:r>
              <a:rPr lang="en-US" sz="4400" dirty="0">
                <a:solidFill>
                  <a:schemeClr val="bg1"/>
                </a:solidFill>
                <a:latin typeface="Inter Light"/>
              </a:rPr>
              <a:t> : </a:t>
            </a:r>
          </a:p>
          <a:p>
            <a:pPr>
              <a:lnSpc>
                <a:spcPct val="150000"/>
              </a:lnSpc>
            </a:pPr>
            <a:r>
              <a:rPr lang="en-US" sz="4400" dirty="0">
                <a:solidFill>
                  <a:schemeClr val="bg1"/>
                </a:solidFill>
                <a:latin typeface="Inter Light"/>
              </a:rPr>
              <a:t>-	</a:t>
            </a:r>
            <a:r>
              <a:rPr lang="en-US" sz="4400" dirty="0" err="1">
                <a:solidFill>
                  <a:schemeClr val="bg1"/>
                </a:solidFill>
                <a:latin typeface="Inter Light"/>
              </a:rPr>
              <a:t>Tiết</a:t>
            </a:r>
            <a:r>
              <a:rPr lang="en-US" sz="4400" dirty="0">
                <a:solidFill>
                  <a:schemeClr val="bg1"/>
                </a:solidFill>
                <a:latin typeface="Inter Light"/>
              </a:rPr>
              <a:t> </a:t>
            </a:r>
            <a:r>
              <a:rPr lang="en-US" sz="4400" dirty="0" err="1">
                <a:solidFill>
                  <a:schemeClr val="bg1"/>
                </a:solidFill>
                <a:latin typeface="Inter Light"/>
              </a:rPr>
              <a:t>kiệm</a:t>
            </a:r>
            <a:r>
              <a:rPr lang="en-US" sz="4400" dirty="0">
                <a:solidFill>
                  <a:schemeClr val="bg1"/>
                </a:solidFill>
                <a:latin typeface="Inter Light"/>
              </a:rPr>
              <a:t> </a:t>
            </a:r>
            <a:r>
              <a:rPr lang="en-US" sz="4400" dirty="0" err="1">
                <a:solidFill>
                  <a:schemeClr val="bg1"/>
                </a:solidFill>
                <a:latin typeface="Inter Light"/>
              </a:rPr>
              <a:t>không</a:t>
            </a:r>
            <a:r>
              <a:rPr lang="en-US" sz="4400" dirty="0">
                <a:solidFill>
                  <a:schemeClr val="bg1"/>
                </a:solidFill>
                <a:latin typeface="Inter Light"/>
              </a:rPr>
              <a:t> </a:t>
            </a:r>
            <a:r>
              <a:rPr lang="en-US" sz="4400" dirty="0" err="1">
                <a:solidFill>
                  <a:schemeClr val="bg1"/>
                </a:solidFill>
                <a:latin typeface="Inter Light"/>
              </a:rPr>
              <a:t>gian</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Dễ</a:t>
            </a:r>
            <a:r>
              <a:rPr lang="en-US" sz="4400" dirty="0">
                <a:solidFill>
                  <a:schemeClr val="bg1"/>
                </a:solidFill>
                <a:latin typeface="Inter Light"/>
              </a:rPr>
              <a:t> </a:t>
            </a:r>
            <a:r>
              <a:rPr lang="en-US" sz="4400" dirty="0" err="1">
                <a:solidFill>
                  <a:schemeClr val="bg1"/>
                </a:solidFill>
                <a:latin typeface="Inter Light"/>
              </a:rPr>
              <a:t>dàng</a:t>
            </a:r>
            <a:r>
              <a:rPr lang="en-US" sz="4400" dirty="0">
                <a:solidFill>
                  <a:schemeClr val="bg1"/>
                </a:solidFill>
                <a:latin typeface="Inter Light"/>
              </a:rPr>
              <a:t> </a:t>
            </a:r>
            <a:r>
              <a:rPr lang="en-US" sz="4400" dirty="0" err="1">
                <a:solidFill>
                  <a:schemeClr val="bg1"/>
                </a:solidFill>
                <a:latin typeface="Inter Light"/>
              </a:rPr>
              <a:t>truy</a:t>
            </a:r>
            <a:r>
              <a:rPr lang="en-US" sz="4400" dirty="0">
                <a:solidFill>
                  <a:schemeClr val="bg1"/>
                </a:solidFill>
                <a:latin typeface="Inter Light"/>
              </a:rPr>
              <a:t> </a:t>
            </a:r>
            <a:r>
              <a:rPr lang="en-US" sz="4400" dirty="0" err="1">
                <a:solidFill>
                  <a:schemeClr val="bg1"/>
                </a:solidFill>
                <a:latin typeface="Inter Light"/>
              </a:rPr>
              <a:t>cập</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Phù</a:t>
            </a:r>
            <a:r>
              <a:rPr lang="en-US" sz="4400" dirty="0">
                <a:solidFill>
                  <a:schemeClr val="bg1"/>
                </a:solidFill>
                <a:latin typeface="Inter Light"/>
              </a:rPr>
              <a:t> </a:t>
            </a:r>
            <a:r>
              <a:rPr lang="en-US" sz="4400" dirty="0" err="1">
                <a:solidFill>
                  <a:schemeClr val="bg1"/>
                </a:solidFill>
                <a:latin typeface="Inter Light"/>
              </a:rPr>
              <a:t>hợp</a:t>
            </a:r>
            <a:r>
              <a:rPr lang="en-US" sz="4400" dirty="0">
                <a:solidFill>
                  <a:schemeClr val="bg1"/>
                </a:solidFill>
                <a:latin typeface="Inter Light"/>
              </a:rPr>
              <a:t> </a:t>
            </a:r>
            <a:r>
              <a:rPr lang="en-US" sz="4400" dirty="0" err="1">
                <a:solidFill>
                  <a:schemeClr val="bg1"/>
                </a:solidFill>
                <a:latin typeface="Inter Light"/>
              </a:rPr>
              <a:t>cho</a:t>
            </a:r>
            <a:r>
              <a:rPr lang="en-US" sz="4400" dirty="0">
                <a:solidFill>
                  <a:schemeClr val="bg1"/>
                </a:solidFill>
                <a:latin typeface="Inter Light"/>
              </a:rPr>
              <a:t> </a:t>
            </a:r>
            <a:r>
              <a:rPr lang="en-US" sz="4400" dirty="0" err="1">
                <a:solidFill>
                  <a:schemeClr val="bg1"/>
                </a:solidFill>
                <a:latin typeface="Inter Light"/>
              </a:rPr>
              <a:t>ứng</a:t>
            </a:r>
            <a:r>
              <a:rPr lang="en-US" sz="4400" dirty="0">
                <a:solidFill>
                  <a:schemeClr val="bg1"/>
                </a:solidFill>
                <a:latin typeface="Inter Light"/>
              </a:rPr>
              <a:t> </a:t>
            </a:r>
            <a:r>
              <a:rPr lang="en-US" sz="4400" dirty="0" err="1">
                <a:solidFill>
                  <a:schemeClr val="bg1"/>
                </a:solidFill>
                <a:latin typeface="Inter Light"/>
              </a:rPr>
              <a:t>dụng</a:t>
            </a:r>
            <a:r>
              <a:rPr lang="en-US" sz="4400" dirty="0">
                <a:solidFill>
                  <a:schemeClr val="bg1"/>
                </a:solidFill>
                <a:latin typeface="Inter Light"/>
              </a:rPr>
              <a:t> </a:t>
            </a:r>
            <a:r>
              <a:rPr lang="en-US" sz="4400" dirty="0" err="1">
                <a:solidFill>
                  <a:schemeClr val="bg1"/>
                </a:solidFill>
                <a:latin typeface="Inter Light"/>
              </a:rPr>
              <a:t>lớn</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Tích</a:t>
            </a:r>
            <a:r>
              <a:rPr lang="en-US" sz="4400" dirty="0">
                <a:solidFill>
                  <a:schemeClr val="bg1"/>
                </a:solidFill>
                <a:latin typeface="Inter Light"/>
              </a:rPr>
              <a:t> </a:t>
            </a:r>
            <a:r>
              <a:rPr lang="en-US" sz="4400" dirty="0" err="1">
                <a:solidFill>
                  <a:schemeClr val="bg1"/>
                </a:solidFill>
                <a:latin typeface="Inter Light"/>
              </a:rPr>
              <a:t>hợp</a:t>
            </a:r>
            <a:r>
              <a:rPr lang="en-US" sz="4400" dirty="0">
                <a:solidFill>
                  <a:schemeClr val="bg1"/>
                </a:solidFill>
                <a:latin typeface="Inter Light"/>
              </a:rPr>
              <a:t> </a:t>
            </a:r>
            <a:r>
              <a:rPr lang="en-US" sz="4400" dirty="0" err="1">
                <a:solidFill>
                  <a:schemeClr val="bg1"/>
                </a:solidFill>
                <a:latin typeface="Inter Light"/>
              </a:rPr>
              <a:t>giao</a:t>
            </a:r>
            <a:r>
              <a:rPr lang="en-US" sz="4400" dirty="0">
                <a:solidFill>
                  <a:schemeClr val="bg1"/>
                </a:solidFill>
                <a:latin typeface="Inter Light"/>
              </a:rPr>
              <a:t> </a:t>
            </a:r>
            <a:r>
              <a:rPr lang="en-US" sz="4400" dirty="0" err="1">
                <a:solidFill>
                  <a:schemeClr val="bg1"/>
                </a:solidFill>
                <a:latin typeface="Inter Light"/>
              </a:rPr>
              <a:t>diện</a:t>
            </a:r>
            <a:r>
              <a:rPr lang="en-US" sz="4400" dirty="0">
                <a:solidFill>
                  <a:schemeClr val="bg1"/>
                </a:solidFill>
                <a:latin typeface="Inter Light"/>
              </a:rPr>
              <a:t> </a:t>
            </a:r>
            <a:r>
              <a:rPr lang="en-US" sz="4400" dirty="0" err="1">
                <a:solidFill>
                  <a:schemeClr val="bg1"/>
                </a:solidFill>
                <a:latin typeface="Inter Light"/>
              </a:rPr>
              <a:t>thân</a:t>
            </a:r>
            <a:r>
              <a:rPr lang="en-US" sz="4400" dirty="0">
                <a:solidFill>
                  <a:schemeClr val="bg1"/>
                </a:solidFill>
                <a:latin typeface="Inter Light"/>
              </a:rPr>
              <a:t> </a:t>
            </a:r>
            <a:r>
              <a:rPr lang="en-US" sz="4400" dirty="0" err="1">
                <a:solidFill>
                  <a:schemeClr val="bg1"/>
                </a:solidFill>
                <a:latin typeface="Inter Light"/>
              </a:rPr>
              <a:t>thiện</a:t>
            </a:r>
            <a:endParaRPr lang="en-US" sz="4400" dirty="0">
              <a:solidFill>
                <a:schemeClr val="bg1"/>
              </a:solidFill>
              <a:latin typeface="Inter Light"/>
            </a:endParaRPr>
          </a:p>
        </p:txBody>
      </p:sp>
      <p:sp>
        <p:nvSpPr>
          <p:cNvPr id="3" name="TextBox 3">
            <a:extLst>
              <a:ext uri="{FF2B5EF4-FFF2-40B4-BE49-F238E27FC236}">
                <a16:creationId xmlns:a16="http://schemas.microsoft.com/office/drawing/2014/main" id="{81D6750B-CFCC-214D-F0EC-FBE8259A298E}"/>
              </a:ext>
            </a:extLst>
          </p:cNvPr>
          <p:cNvSpPr txBox="1"/>
          <p:nvPr/>
        </p:nvSpPr>
        <p:spPr>
          <a:xfrm>
            <a:off x="10902534" y="2324100"/>
            <a:ext cx="6705600" cy="1912511"/>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Khuyết</a:t>
            </a:r>
            <a:r>
              <a:rPr lang="en-US" sz="4400" dirty="0">
                <a:solidFill>
                  <a:schemeClr val="bg1"/>
                </a:solidFill>
                <a:latin typeface="Inter Light"/>
              </a:rPr>
              <a:t> </a:t>
            </a:r>
            <a:r>
              <a:rPr lang="en-US" sz="4400" dirty="0" err="1">
                <a:solidFill>
                  <a:schemeClr val="bg1"/>
                </a:solidFill>
                <a:latin typeface="Inter Light"/>
              </a:rPr>
              <a:t>điểm</a:t>
            </a:r>
            <a:r>
              <a:rPr lang="en-US" sz="4400" dirty="0">
                <a:solidFill>
                  <a:schemeClr val="bg1"/>
                </a:solidFill>
                <a:latin typeface="Inter Light"/>
              </a:rPr>
              <a:t> : </a:t>
            </a:r>
          </a:p>
          <a:p>
            <a:pPr marL="571500" indent="-571500">
              <a:lnSpc>
                <a:spcPct val="150000"/>
              </a:lnSpc>
              <a:buFontTx/>
              <a:buChar char="-"/>
            </a:pPr>
            <a:r>
              <a:rPr lang="en-US" sz="4400" dirty="0" err="1">
                <a:solidFill>
                  <a:schemeClr val="bg1"/>
                </a:solidFill>
                <a:latin typeface="Inter Light"/>
              </a:rPr>
              <a:t>Đòi</a:t>
            </a:r>
            <a:r>
              <a:rPr lang="en-US" sz="4400" dirty="0">
                <a:solidFill>
                  <a:schemeClr val="bg1"/>
                </a:solidFill>
                <a:latin typeface="Inter Light"/>
              </a:rPr>
              <a:t> </a:t>
            </a:r>
            <a:r>
              <a:rPr lang="en-US" sz="4400" dirty="0" err="1">
                <a:solidFill>
                  <a:schemeClr val="bg1"/>
                </a:solidFill>
                <a:latin typeface="Inter Light"/>
              </a:rPr>
              <a:t>hỏi</a:t>
            </a:r>
            <a:r>
              <a:rPr lang="en-US" sz="4400" dirty="0">
                <a:solidFill>
                  <a:schemeClr val="bg1"/>
                </a:solidFill>
                <a:latin typeface="Inter Light"/>
              </a:rPr>
              <a:t> </a:t>
            </a:r>
            <a:r>
              <a:rPr lang="en-US" sz="4400" dirty="0" err="1">
                <a:solidFill>
                  <a:schemeClr val="bg1"/>
                </a:solidFill>
                <a:latin typeface="Inter Light"/>
              </a:rPr>
              <a:t>thêm</a:t>
            </a:r>
            <a:r>
              <a:rPr lang="en-US" sz="4400" dirty="0">
                <a:solidFill>
                  <a:schemeClr val="bg1"/>
                </a:solidFill>
                <a:latin typeface="Inter Light"/>
              </a:rPr>
              <a:t> </a:t>
            </a:r>
            <a:r>
              <a:rPr lang="en-US" sz="4400" dirty="0" err="1">
                <a:solidFill>
                  <a:schemeClr val="bg1"/>
                </a:solidFill>
                <a:latin typeface="Inter Light"/>
              </a:rPr>
              <a:t>thao</a:t>
            </a:r>
            <a:r>
              <a:rPr lang="en-US" sz="4400" dirty="0">
                <a:solidFill>
                  <a:schemeClr val="bg1"/>
                </a:solidFill>
                <a:latin typeface="Inter Light"/>
              </a:rPr>
              <a:t> </a:t>
            </a:r>
            <a:r>
              <a:rPr lang="en-US" sz="4400" dirty="0" err="1">
                <a:solidFill>
                  <a:schemeClr val="bg1"/>
                </a:solidFill>
                <a:latin typeface="Inter Light"/>
              </a:rPr>
              <a:t>tác</a:t>
            </a:r>
            <a:endParaRPr lang="en-US" sz="4400" dirty="0">
              <a:solidFill>
                <a:schemeClr val="bg1"/>
              </a:solidFill>
              <a:latin typeface="Inter Light"/>
            </a:endParaRPr>
          </a:p>
        </p:txBody>
      </p:sp>
    </p:spTree>
    <p:extLst>
      <p:ext uri="{BB962C8B-B14F-4D97-AF65-F5344CB8AC3E}">
        <p14:creationId xmlns:p14="http://schemas.microsoft.com/office/powerpoint/2010/main" val="169327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80315ECC-CFEE-00A4-B055-FBB885276521}"/>
              </a:ext>
            </a:extLst>
          </p:cNvPr>
          <p:cNvSpPr txBox="1"/>
          <p:nvPr/>
        </p:nvSpPr>
        <p:spPr>
          <a:xfrm>
            <a:off x="679865" y="495300"/>
            <a:ext cx="16928269" cy="1912511"/>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Nhóm</a:t>
            </a:r>
            <a:r>
              <a:rPr lang="en-US" sz="4400" dirty="0">
                <a:solidFill>
                  <a:schemeClr val="bg1"/>
                </a:solidFill>
                <a:latin typeface="Inter Light"/>
              </a:rPr>
              <a:t> 8 :</a:t>
            </a:r>
            <a:r>
              <a:rPr lang="en-US" sz="4400" dirty="0" err="1">
                <a:solidFill>
                  <a:schemeClr val="bg1"/>
                </a:solidFill>
                <a:latin typeface="Inter Light"/>
              </a:rPr>
              <a:t>Cách</a:t>
            </a:r>
            <a:r>
              <a:rPr lang="en-US" sz="4400" dirty="0">
                <a:solidFill>
                  <a:schemeClr val="bg1"/>
                </a:solidFill>
                <a:latin typeface="Inter Light"/>
              </a:rPr>
              <a:t> </a:t>
            </a:r>
            <a:r>
              <a:rPr lang="en-US" sz="4400" dirty="0" err="1">
                <a:solidFill>
                  <a:schemeClr val="bg1"/>
                </a:solidFill>
                <a:latin typeface="Inter Light"/>
              </a:rPr>
              <a:t>InheritedWidget</a:t>
            </a:r>
            <a:r>
              <a:rPr lang="en-US" sz="4400" dirty="0">
                <a:solidFill>
                  <a:schemeClr val="bg1"/>
                </a:solidFill>
                <a:latin typeface="Inter Light"/>
              </a:rPr>
              <a:t> </a:t>
            </a:r>
            <a:r>
              <a:rPr lang="en-US" sz="4400" dirty="0" err="1">
                <a:solidFill>
                  <a:schemeClr val="bg1"/>
                </a:solidFill>
                <a:latin typeface="Inter Light"/>
              </a:rPr>
              <a:t>truyền</a:t>
            </a:r>
            <a:r>
              <a:rPr lang="en-US" sz="4400" dirty="0">
                <a:solidFill>
                  <a:schemeClr val="bg1"/>
                </a:solidFill>
                <a:latin typeface="Inter Light"/>
              </a:rPr>
              <a:t> </a:t>
            </a:r>
            <a:r>
              <a:rPr lang="en-US" sz="4400" dirty="0" err="1">
                <a:solidFill>
                  <a:schemeClr val="bg1"/>
                </a:solidFill>
                <a:latin typeface="Inter Light"/>
              </a:rPr>
              <a:t>dữ</a:t>
            </a:r>
            <a:r>
              <a:rPr lang="en-US" sz="4400" dirty="0">
                <a:solidFill>
                  <a:schemeClr val="bg1"/>
                </a:solidFill>
                <a:latin typeface="Inter Light"/>
              </a:rPr>
              <a:t> </a:t>
            </a:r>
            <a:r>
              <a:rPr lang="en-US" sz="4400" dirty="0" err="1">
                <a:solidFill>
                  <a:schemeClr val="bg1"/>
                </a:solidFill>
                <a:latin typeface="Inter Light"/>
              </a:rPr>
              <a:t>liệu</a:t>
            </a:r>
            <a:r>
              <a:rPr lang="en-US" sz="4400" dirty="0">
                <a:solidFill>
                  <a:schemeClr val="bg1"/>
                </a:solidFill>
                <a:latin typeface="Inter Light"/>
              </a:rPr>
              <a:t> </a:t>
            </a:r>
            <a:r>
              <a:rPr lang="en-US" sz="4400" dirty="0" err="1">
                <a:solidFill>
                  <a:schemeClr val="bg1"/>
                </a:solidFill>
                <a:latin typeface="Inter Light"/>
              </a:rPr>
              <a:t>cho</a:t>
            </a:r>
            <a:r>
              <a:rPr lang="en-US" sz="4400" dirty="0">
                <a:solidFill>
                  <a:schemeClr val="bg1"/>
                </a:solidFill>
                <a:latin typeface="Inter Light"/>
              </a:rPr>
              <a:t> </a:t>
            </a:r>
            <a:r>
              <a:rPr lang="en-US" sz="4400" dirty="0" err="1">
                <a:solidFill>
                  <a:schemeClr val="bg1"/>
                </a:solidFill>
                <a:latin typeface="Inter Light"/>
              </a:rPr>
              <a:t>các</a:t>
            </a:r>
            <a:r>
              <a:rPr lang="en-US" sz="4400" dirty="0">
                <a:solidFill>
                  <a:schemeClr val="bg1"/>
                </a:solidFill>
                <a:latin typeface="Inter Light"/>
              </a:rPr>
              <a:t> Widget con</a:t>
            </a:r>
          </a:p>
        </p:txBody>
      </p:sp>
      <p:sp>
        <p:nvSpPr>
          <p:cNvPr id="2" name="TextBox 3">
            <a:extLst>
              <a:ext uri="{FF2B5EF4-FFF2-40B4-BE49-F238E27FC236}">
                <a16:creationId xmlns:a16="http://schemas.microsoft.com/office/drawing/2014/main" id="{EDCB9DC4-16D3-286F-6E2B-B97161C1CB45}"/>
              </a:ext>
            </a:extLst>
          </p:cNvPr>
          <p:cNvSpPr txBox="1"/>
          <p:nvPr/>
        </p:nvSpPr>
        <p:spPr>
          <a:xfrm>
            <a:off x="990600" y="2324100"/>
            <a:ext cx="6705600" cy="6990825"/>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Ưu</a:t>
            </a:r>
            <a:r>
              <a:rPr lang="en-US" sz="4400" dirty="0">
                <a:solidFill>
                  <a:schemeClr val="bg1"/>
                </a:solidFill>
                <a:latin typeface="Inter Light"/>
              </a:rPr>
              <a:t> </a:t>
            </a:r>
            <a:r>
              <a:rPr lang="en-US" sz="4400" dirty="0" err="1">
                <a:solidFill>
                  <a:schemeClr val="bg1"/>
                </a:solidFill>
                <a:latin typeface="Inter Light"/>
              </a:rPr>
              <a:t>điểm</a:t>
            </a:r>
            <a:r>
              <a:rPr lang="en-US" sz="4400" dirty="0">
                <a:solidFill>
                  <a:schemeClr val="bg1"/>
                </a:solidFill>
                <a:latin typeface="Inter Light"/>
              </a:rPr>
              <a:t> : </a:t>
            </a:r>
          </a:p>
          <a:p>
            <a:pPr>
              <a:lnSpc>
                <a:spcPct val="150000"/>
              </a:lnSpc>
            </a:pPr>
            <a:r>
              <a:rPr lang="en-US" sz="4400" dirty="0">
                <a:solidFill>
                  <a:schemeClr val="bg1"/>
                </a:solidFill>
                <a:latin typeface="Inter Light"/>
              </a:rPr>
              <a:t>-	</a:t>
            </a:r>
            <a:r>
              <a:rPr lang="en-US" sz="4400" dirty="0" err="1">
                <a:solidFill>
                  <a:schemeClr val="bg1"/>
                </a:solidFill>
                <a:latin typeface="Inter Light"/>
              </a:rPr>
              <a:t>Tiết</a:t>
            </a:r>
            <a:r>
              <a:rPr lang="en-US" sz="4400" dirty="0">
                <a:solidFill>
                  <a:schemeClr val="bg1"/>
                </a:solidFill>
                <a:latin typeface="Inter Light"/>
              </a:rPr>
              <a:t> </a:t>
            </a:r>
            <a:r>
              <a:rPr lang="en-US" sz="4400" dirty="0" err="1">
                <a:solidFill>
                  <a:schemeClr val="bg1"/>
                </a:solidFill>
                <a:latin typeface="Inter Light"/>
              </a:rPr>
              <a:t>kiệm</a:t>
            </a:r>
            <a:r>
              <a:rPr lang="en-US" sz="4400" dirty="0">
                <a:solidFill>
                  <a:schemeClr val="bg1"/>
                </a:solidFill>
                <a:latin typeface="Inter Light"/>
              </a:rPr>
              <a:t> </a:t>
            </a:r>
            <a:r>
              <a:rPr lang="en-US" sz="4400" dirty="0" err="1">
                <a:solidFill>
                  <a:schemeClr val="bg1"/>
                </a:solidFill>
                <a:latin typeface="Inter Light"/>
              </a:rPr>
              <a:t>không</a:t>
            </a:r>
            <a:r>
              <a:rPr lang="en-US" sz="4400" dirty="0">
                <a:solidFill>
                  <a:schemeClr val="bg1"/>
                </a:solidFill>
                <a:latin typeface="Inter Light"/>
              </a:rPr>
              <a:t> </a:t>
            </a:r>
            <a:r>
              <a:rPr lang="en-US" sz="4400" dirty="0" err="1">
                <a:solidFill>
                  <a:schemeClr val="bg1"/>
                </a:solidFill>
                <a:latin typeface="Inter Light"/>
              </a:rPr>
              <a:t>gian</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Dễ</a:t>
            </a:r>
            <a:r>
              <a:rPr lang="en-US" sz="4400" dirty="0">
                <a:solidFill>
                  <a:schemeClr val="bg1"/>
                </a:solidFill>
                <a:latin typeface="Inter Light"/>
              </a:rPr>
              <a:t> </a:t>
            </a:r>
            <a:r>
              <a:rPr lang="en-US" sz="4400" dirty="0" err="1">
                <a:solidFill>
                  <a:schemeClr val="bg1"/>
                </a:solidFill>
                <a:latin typeface="Inter Light"/>
              </a:rPr>
              <a:t>dàng</a:t>
            </a:r>
            <a:r>
              <a:rPr lang="en-US" sz="4400" dirty="0">
                <a:solidFill>
                  <a:schemeClr val="bg1"/>
                </a:solidFill>
                <a:latin typeface="Inter Light"/>
              </a:rPr>
              <a:t> </a:t>
            </a:r>
            <a:r>
              <a:rPr lang="en-US" sz="4400" dirty="0" err="1">
                <a:solidFill>
                  <a:schemeClr val="bg1"/>
                </a:solidFill>
                <a:latin typeface="Inter Light"/>
              </a:rPr>
              <a:t>truy</a:t>
            </a:r>
            <a:r>
              <a:rPr lang="en-US" sz="4400" dirty="0">
                <a:solidFill>
                  <a:schemeClr val="bg1"/>
                </a:solidFill>
                <a:latin typeface="Inter Light"/>
              </a:rPr>
              <a:t> </a:t>
            </a:r>
            <a:r>
              <a:rPr lang="en-US" sz="4400" dirty="0" err="1">
                <a:solidFill>
                  <a:schemeClr val="bg1"/>
                </a:solidFill>
                <a:latin typeface="Inter Light"/>
              </a:rPr>
              <a:t>cập</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Phù</a:t>
            </a:r>
            <a:r>
              <a:rPr lang="en-US" sz="4400" dirty="0">
                <a:solidFill>
                  <a:schemeClr val="bg1"/>
                </a:solidFill>
                <a:latin typeface="Inter Light"/>
              </a:rPr>
              <a:t> </a:t>
            </a:r>
            <a:r>
              <a:rPr lang="en-US" sz="4400" dirty="0" err="1">
                <a:solidFill>
                  <a:schemeClr val="bg1"/>
                </a:solidFill>
                <a:latin typeface="Inter Light"/>
              </a:rPr>
              <a:t>hợp</a:t>
            </a:r>
            <a:r>
              <a:rPr lang="en-US" sz="4400" dirty="0">
                <a:solidFill>
                  <a:schemeClr val="bg1"/>
                </a:solidFill>
                <a:latin typeface="Inter Light"/>
              </a:rPr>
              <a:t> </a:t>
            </a:r>
            <a:r>
              <a:rPr lang="en-US" sz="4400" dirty="0" err="1">
                <a:solidFill>
                  <a:schemeClr val="bg1"/>
                </a:solidFill>
                <a:latin typeface="Inter Light"/>
              </a:rPr>
              <a:t>cho</a:t>
            </a:r>
            <a:r>
              <a:rPr lang="en-US" sz="4400" dirty="0">
                <a:solidFill>
                  <a:schemeClr val="bg1"/>
                </a:solidFill>
                <a:latin typeface="Inter Light"/>
              </a:rPr>
              <a:t> </a:t>
            </a:r>
            <a:r>
              <a:rPr lang="en-US" sz="4400" dirty="0" err="1">
                <a:solidFill>
                  <a:schemeClr val="bg1"/>
                </a:solidFill>
                <a:latin typeface="Inter Light"/>
              </a:rPr>
              <a:t>ứng</a:t>
            </a:r>
            <a:r>
              <a:rPr lang="en-US" sz="4400" dirty="0">
                <a:solidFill>
                  <a:schemeClr val="bg1"/>
                </a:solidFill>
                <a:latin typeface="Inter Light"/>
              </a:rPr>
              <a:t> </a:t>
            </a:r>
            <a:r>
              <a:rPr lang="en-US" sz="4400" dirty="0" err="1">
                <a:solidFill>
                  <a:schemeClr val="bg1"/>
                </a:solidFill>
                <a:latin typeface="Inter Light"/>
              </a:rPr>
              <a:t>dụng</a:t>
            </a:r>
            <a:r>
              <a:rPr lang="en-US" sz="4400" dirty="0">
                <a:solidFill>
                  <a:schemeClr val="bg1"/>
                </a:solidFill>
                <a:latin typeface="Inter Light"/>
              </a:rPr>
              <a:t> </a:t>
            </a:r>
            <a:r>
              <a:rPr lang="en-US" sz="4400" dirty="0" err="1">
                <a:solidFill>
                  <a:schemeClr val="bg1"/>
                </a:solidFill>
                <a:latin typeface="Inter Light"/>
              </a:rPr>
              <a:t>lớn</a:t>
            </a:r>
            <a:endParaRPr lang="en-US" sz="4400" dirty="0">
              <a:solidFill>
                <a:schemeClr val="bg1"/>
              </a:solidFill>
              <a:latin typeface="Inter Light"/>
            </a:endParaRPr>
          </a:p>
          <a:p>
            <a:pPr>
              <a:lnSpc>
                <a:spcPct val="150000"/>
              </a:lnSpc>
            </a:pPr>
            <a:r>
              <a:rPr lang="en-US" sz="4400" dirty="0">
                <a:solidFill>
                  <a:schemeClr val="bg1"/>
                </a:solidFill>
                <a:latin typeface="Inter Light"/>
              </a:rPr>
              <a:t>-	</a:t>
            </a:r>
            <a:r>
              <a:rPr lang="en-US" sz="4400" dirty="0" err="1">
                <a:solidFill>
                  <a:schemeClr val="bg1"/>
                </a:solidFill>
                <a:latin typeface="Inter Light"/>
              </a:rPr>
              <a:t>Tích</a:t>
            </a:r>
            <a:r>
              <a:rPr lang="en-US" sz="4400" dirty="0">
                <a:solidFill>
                  <a:schemeClr val="bg1"/>
                </a:solidFill>
                <a:latin typeface="Inter Light"/>
              </a:rPr>
              <a:t> </a:t>
            </a:r>
            <a:r>
              <a:rPr lang="en-US" sz="4400" dirty="0" err="1">
                <a:solidFill>
                  <a:schemeClr val="bg1"/>
                </a:solidFill>
                <a:latin typeface="Inter Light"/>
              </a:rPr>
              <a:t>hợp</a:t>
            </a:r>
            <a:r>
              <a:rPr lang="en-US" sz="4400" dirty="0">
                <a:solidFill>
                  <a:schemeClr val="bg1"/>
                </a:solidFill>
                <a:latin typeface="Inter Light"/>
              </a:rPr>
              <a:t> </a:t>
            </a:r>
            <a:r>
              <a:rPr lang="en-US" sz="4400" dirty="0" err="1">
                <a:solidFill>
                  <a:schemeClr val="bg1"/>
                </a:solidFill>
                <a:latin typeface="Inter Light"/>
              </a:rPr>
              <a:t>giao</a:t>
            </a:r>
            <a:r>
              <a:rPr lang="en-US" sz="4400" dirty="0">
                <a:solidFill>
                  <a:schemeClr val="bg1"/>
                </a:solidFill>
                <a:latin typeface="Inter Light"/>
              </a:rPr>
              <a:t> </a:t>
            </a:r>
            <a:r>
              <a:rPr lang="en-US" sz="4400" dirty="0" err="1">
                <a:solidFill>
                  <a:schemeClr val="bg1"/>
                </a:solidFill>
                <a:latin typeface="Inter Light"/>
              </a:rPr>
              <a:t>diện</a:t>
            </a:r>
            <a:r>
              <a:rPr lang="en-US" sz="4400" dirty="0">
                <a:solidFill>
                  <a:schemeClr val="bg1"/>
                </a:solidFill>
                <a:latin typeface="Inter Light"/>
              </a:rPr>
              <a:t> </a:t>
            </a:r>
            <a:r>
              <a:rPr lang="en-US" sz="4400" dirty="0" err="1">
                <a:solidFill>
                  <a:schemeClr val="bg1"/>
                </a:solidFill>
                <a:latin typeface="Inter Light"/>
              </a:rPr>
              <a:t>thân</a:t>
            </a:r>
            <a:r>
              <a:rPr lang="en-US" sz="4400" dirty="0">
                <a:solidFill>
                  <a:schemeClr val="bg1"/>
                </a:solidFill>
                <a:latin typeface="Inter Light"/>
              </a:rPr>
              <a:t> </a:t>
            </a:r>
            <a:r>
              <a:rPr lang="en-US" sz="4400" dirty="0" err="1">
                <a:solidFill>
                  <a:schemeClr val="bg1"/>
                </a:solidFill>
                <a:latin typeface="Inter Light"/>
              </a:rPr>
              <a:t>thiện</a:t>
            </a:r>
            <a:endParaRPr lang="en-US" sz="4400" dirty="0">
              <a:solidFill>
                <a:schemeClr val="bg1"/>
              </a:solidFill>
              <a:latin typeface="Inter Light"/>
            </a:endParaRPr>
          </a:p>
        </p:txBody>
      </p:sp>
      <p:sp>
        <p:nvSpPr>
          <p:cNvPr id="3" name="TextBox 3">
            <a:extLst>
              <a:ext uri="{FF2B5EF4-FFF2-40B4-BE49-F238E27FC236}">
                <a16:creationId xmlns:a16="http://schemas.microsoft.com/office/drawing/2014/main" id="{81D6750B-CFCC-214D-F0EC-FBE8259A298E}"/>
              </a:ext>
            </a:extLst>
          </p:cNvPr>
          <p:cNvSpPr txBox="1"/>
          <p:nvPr/>
        </p:nvSpPr>
        <p:spPr>
          <a:xfrm>
            <a:off x="10902534" y="2324100"/>
            <a:ext cx="6705600" cy="1912511"/>
          </a:xfrm>
          <a:prstGeom prst="rect">
            <a:avLst/>
          </a:prstGeom>
        </p:spPr>
        <p:txBody>
          <a:bodyPr wrap="square" lIns="0" tIns="0" rIns="0" bIns="0" rtlCol="0" anchor="t">
            <a:spAutoFit/>
          </a:bodyPr>
          <a:lstStyle/>
          <a:p>
            <a:pPr algn="ctr">
              <a:lnSpc>
                <a:spcPct val="150000"/>
              </a:lnSpc>
            </a:pPr>
            <a:r>
              <a:rPr lang="en-US" sz="4400" dirty="0" err="1">
                <a:solidFill>
                  <a:schemeClr val="bg1"/>
                </a:solidFill>
                <a:latin typeface="Inter Light"/>
              </a:rPr>
              <a:t>Khuyết</a:t>
            </a:r>
            <a:r>
              <a:rPr lang="en-US" sz="4400" dirty="0">
                <a:solidFill>
                  <a:schemeClr val="bg1"/>
                </a:solidFill>
                <a:latin typeface="Inter Light"/>
              </a:rPr>
              <a:t> </a:t>
            </a:r>
            <a:r>
              <a:rPr lang="en-US" sz="4400" dirty="0" err="1">
                <a:solidFill>
                  <a:schemeClr val="bg1"/>
                </a:solidFill>
                <a:latin typeface="Inter Light"/>
              </a:rPr>
              <a:t>điểm</a:t>
            </a:r>
            <a:r>
              <a:rPr lang="en-US" sz="4400" dirty="0">
                <a:solidFill>
                  <a:schemeClr val="bg1"/>
                </a:solidFill>
                <a:latin typeface="Inter Light"/>
              </a:rPr>
              <a:t> : </a:t>
            </a:r>
          </a:p>
          <a:p>
            <a:pPr marL="571500" indent="-571500">
              <a:lnSpc>
                <a:spcPct val="150000"/>
              </a:lnSpc>
              <a:buFontTx/>
              <a:buChar char="-"/>
            </a:pPr>
            <a:r>
              <a:rPr lang="en-US" sz="4400" dirty="0" err="1">
                <a:solidFill>
                  <a:schemeClr val="bg1"/>
                </a:solidFill>
                <a:latin typeface="Inter Light"/>
              </a:rPr>
              <a:t>Đòi</a:t>
            </a:r>
            <a:r>
              <a:rPr lang="en-US" sz="4400" dirty="0">
                <a:solidFill>
                  <a:schemeClr val="bg1"/>
                </a:solidFill>
                <a:latin typeface="Inter Light"/>
              </a:rPr>
              <a:t> </a:t>
            </a:r>
            <a:r>
              <a:rPr lang="en-US" sz="4400" dirty="0" err="1">
                <a:solidFill>
                  <a:schemeClr val="bg1"/>
                </a:solidFill>
                <a:latin typeface="Inter Light"/>
              </a:rPr>
              <a:t>hỏi</a:t>
            </a:r>
            <a:r>
              <a:rPr lang="en-US" sz="4400" dirty="0">
                <a:solidFill>
                  <a:schemeClr val="bg1"/>
                </a:solidFill>
                <a:latin typeface="Inter Light"/>
              </a:rPr>
              <a:t> </a:t>
            </a:r>
            <a:r>
              <a:rPr lang="en-US" sz="4400" dirty="0" err="1">
                <a:solidFill>
                  <a:schemeClr val="bg1"/>
                </a:solidFill>
                <a:latin typeface="Inter Light"/>
              </a:rPr>
              <a:t>thêm</a:t>
            </a:r>
            <a:r>
              <a:rPr lang="en-US" sz="4400" dirty="0">
                <a:solidFill>
                  <a:schemeClr val="bg1"/>
                </a:solidFill>
                <a:latin typeface="Inter Light"/>
              </a:rPr>
              <a:t> </a:t>
            </a:r>
            <a:r>
              <a:rPr lang="en-US" sz="4400" dirty="0" err="1">
                <a:solidFill>
                  <a:schemeClr val="bg1"/>
                </a:solidFill>
                <a:latin typeface="Inter Light"/>
              </a:rPr>
              <a:t>thao</a:t>
            </a:r>
            <a:r>
              <a:rPr lang="en-US" sz="4400" dirty="0">
                <a:solidFill>
                  <a:schemeClr val="bg1"/>
                </a:solidFill>
                <a:latin typeface="Inter Light"/>
              </a:rPr>
              <a:t> </a:t>
            </a:r>
            <a:r>
              <a:rPr lang="en-US" sz="4400" dirty="0" err="1">
                <a:solidFill>
                  <a:schemeClr val="bg1"/>
                </a:solidFill>
                <a:latin typeface="Inter Light"/>
              </a:rPr>
              <a:t>tác</a:t>
            </a:r>
            <a:endParaRPr lang="en-US" sz="4400" dirty="0">
              <a:solidFill>
                <a:schemeClr val="bg1"/>
              </a:solidFill>
              <a:latin typeface="Inter Light"/>
            </a:endParaRPr>
          </a:p>
        </p:txBody>
      </p:sp>
    </p:spTree>
    <p:extLst>
      <p:ext uri="{BB962C8B-B14F-4D97-AF65-F5344CB8AC3E}">
        <p14:creationId xmlns:p14="http://schemas.microsoft.com/office/powerpoint/2010/main" val="73674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2"/>
          <p:cNvSpPr txBox="1"/>
          <p:nvPr/>
        </p:nvSpPr>
        <p:spPr>
          <a:xfrm>
            <a:off x="1289210" y="695368"/>
            <a:ext cx="7882020" cy="666750"/>
          </a:xfrm>
          <a:prstGeom prst="rect">
            <a:avLst/>
          </a:prstGeom>
        </p:spPr>
        <p:txBody>
          <a:bodyPr lIns="0" tIns="0" rIns="0" bIns="0" rtlCol="0" anchor="t">
            <a:spAutoFit/>
          </a:bodyPr>
          <a:lstStyle/>
          <a:p>
            <a:pPr algn="l">
              <a:lnSpc>
                <a:spcPts val="5280"/>
              </a:lnSpc>
            </a:pPr>
            <a:r>
              <a:rPr lang="en-US" sz="4400" spc="412">
                <a:solidFill>
                  <a:srgbClr val="FFFFFF"/>
                </a:solidFill>
                <a:latin typeface="Inter Bold"/>
              </a:rPr>
              <a:t>Kết quả mong muốn</a:t>
            </a:r>
          </a:p>
        </p:txBody>
      </p:sp>
      <p:sp>
        <p:nvSpPr>
          <p:cNvPr id="3" name="TextBox 3"/>
          <p:cNvSpPr txBox="1"/>
          <p:nvPr/>
        </p:nvSpPr>
        <p:spPr>
          <a:xfrm>
            <a:off x="1028700" y="1671531"/>
            <a:ext cx="10468171" cy="7586769"/>
          </a:xfrm>
          <a:prstGeom prst="rect">
            <a:avLst/>
          </a:prstGeom>
        </p:spPr>
        <p:txBody>
          <a:bodyPr lIns="0" tIns="0" rIns="0" bIns="0" rtlCol="0" anchor="t">
            <a:spAutoFit/>
          </a:bodyPr>
          <a:lstStyle/>
          <a:p>
            <a:pPr marL="769325" lvl="1" indent="-384663">
              <a:lnSpc>
                <a:spcPts val="5558"/>
              </a:lnSpc>
              <a:buFont typeface="Arial"/>
              <a:buChar char="•"/>
            </a:pPr>
            <a:r>
              <a:rPr lang="en-US" sz="3563">
                <a:solidFill>
                  <a:srgbClr val="FFFFFF"/>
                </a:solidFill>
                <a:latin typeface="Inter Light"/>
              </a:rPr>
              <a:t>Tạo ra một ứng dụng mô phỏng giao diện Netflix hấp dẫn và chân thực, giúp người dùng có trải nghiệm giống với việc sử dụng ứng dụng thực tế.</a:t>
            </a:r>
          </a:p>
          <a:p>
            <a:pPr marL="769325" lvl="1" indent="-384663">
              <a:lnSpc>
                <a:spcPts val="5558"/>
              </a:lnSpc>
              <a:buFont typeface="Arial"/>
              <a:buChar char="•"/>
            </a:pPr>
            <a:r>
              <a:rPr lang="en-US" sz="3563">
                <a:solidFill>
                  <a:srgbClr val="FFFFFF"/>
                </a:solidFill>
                <a:latin typeface="Inter Light"/>
              </a:rPr>
              <a:t>Một ứng dụng hiển cho phép xem các thông tin của movie và TV and Show thông qua API.</a:t>
            </a:r>
          </a:p>
          <a:p>
            <a:pPr marL="769325" lvl="1" indent="-384663">
              <a:lnSpc>
                <a:spcPts val="5558"/>
              </a:lnSpc>
              <a:buFont typeface="Arial"/>
              <a:buChar char="•"/>
            </a:pPr>
            <a:r>
              <a:rPr lang="en-US" sz="3563">
                <a:solidFill>
                  <a:srgbClr val="FFFFFF"/>
                </a:solidFill>
                <a:latin typeface="Inter Light"/>
              </a:rPr>
              <a:t>Màn hình chính sẽ hiển thị danh sách các phim và chương trình truyền hình theo cách thức của Netflix, với các thẻ thông tin đầy đủ và hấp dẫn.</a:t>
            </a:r>
          </a:p>
          <a:p>
            <a:pPr algn="l">
              <a:lnSpc>
                <a:spcPts val="5558"/>
              </a:lnSpc>
            </a:pPr>
            <a:endParaRPr lang="en-US" sz="3563">
              <a:solidFill>
                <a:srgbClr val="FFFFFF"/>
              </a:solidFill>
              <a:latin typeface="Inter Light"/>
            </a:endParaRPr>
          </a:p>
        </p:txBody>
      </p:sp>
      <p:grpSp>
        <p:nvGrpSpPr>
          <p:cNvPr id="4" name="Group 4"/>
          <p:cNvGrpSpPr/>
          <p:nvPr/>
        </p:nvGrpSpPr>
        <p:grpSpPr>
          <a:xfrm>
            <a:off x="14389835" y="4274514"/>
            <a:ext cx="3395169" cy="4696269"/>
            <a:chOff x="0" y="0"/>
            <a:chExt cx="4526891" cy="6261692"/>
          </a:xfrm>
        </p:grpSpPr>
        <p:sp>
          <p:nvSpPr>
            <p:cNvPr id="5" name="Freeform 5"/>
            <p:cNvSpPr/>
            <p:nvPr/>
          </p:nvSpPr>
          <p:spPr>
            <a:xfrm>
              <a:off x="0" y="0"/>
              <a:ext cx="4526891" cy="6261692"/>
            </a:xfrm>
            <a:custGeom>
              <a:avLst/>
              <a:gdLst/>
              <a:ahLst/>
              <a:cxnLst/>
              <a:rect l="l" t="t" r="r" b="b"/>
              <a:pathLst>
                <a:path w="4526891" h="6261692">
                  <a:moveTo>
                    <a:pt x="0" y="0"/>
                  </a:moveTo>
                  <a:lnTo>
                    <a:pt x="4526891" y="0"/>
                  </a:lnTo>
                  <a:lnTo>
                    <a:pt x="4526891" y="6261692"/>
                  </a:lnTo>
                  <a:lnTo>
                    <a:pt x="0" y="6261692"/>
                  </a:lnTo>
                  <a:lnTo>
                    <a:pt x="0" y="0"/>
                  </a:lnTo>
                  <a:close/>
                </a:path>
              </a:pathLst>
            </a:custGeom>
            <a:blipFill>
              <a:blip r:embed="rId2"/>
              <a:stretch>
                <a:fillRect t="-606" b="-606"/>
              </a:stretch>
            </a:blipFill>
          </p:spPr>
        </p:sp>
        <p:grpSp>
          <p:nvGrpSpPr>
            <p:cNvPr id="6" name="Group 6"/>
            <p:cNvGrpSpPr/>
            <p:nvPr/>
          </p:nvGrpSpPr>
          <p:grpSpPr>
            <a:xfrm>
              <a:off x="265251" y="4054118"/>
              <a:ext cx="632198" cy="632198"/>
              <a:chOff x="0" y="0"/>
              <a:chExt cx="740716" cy="740716"/>
            </a:xfrm>
          </p:grpSpPr>
          <p:sp>
            <p:nvSpPr>
              <p:cNvPr id="7" name="Freeform 7"/>
              <p:cNvSpPr/>
              <p:nvPr/>
            </p:nvSpPr>
            <p:spPr>
              <a:xfrm>
                <a:off x="0" y="0"/>
                <a:ext cx="740664" cy="740664"/>
              </a:xfrm>
              <a:custGeom>
                <a:avLst/>
                <a:gdLst/>
                <a:ahLst/>
                <a:cxnLst/>
                <a:rect l="l" t="t" r="r" b="b"/>
                <a:pathLst>
                  <a:path w="740664" h="740664">
                    <a:moveTo>
                      <a:pt x="0" y="370332"/>
                    </a:moveTo>
                    <a:cubicBezTo>
                      <a:pt x="0" y="165862"/>
                      <a:pt x="165862" y="0"/>
                      <a:pt x="370332" y="0"/>
                    </a:cubicBezTo>
                    <a:lnTo>
                      <a:pt x="370332" y="19050"/>
                    </a:lnTo>
                    <a:lnTo>
                      <a:pt x="370332" y="0"/>
                    </a:lnTo>
                    <a:cubicBezTo>
                      <a:pt x="574929" y="0"/>
                      <a:pt x="740664" y="165862"/>
                      <a:pt x="740664" y="370332"/>
                    </a:cubicBezTo>
                    <a:lnTo>
                      <a:pt x="721614" y="370332"/>
                    </a:lnTo>
                    <a:lnTo>
                      <a:pt x="740664" y="370332"/>
                    </a:lnTo>
                    <a:cubicBezTo>
                      <a:pt x="740664" y="574929"/>
                      <a:pt x="574802" y="740664"/>
                      <a:pt x="370332" y="740664"/>
                    </a:cubicBezTo>
                    <a:lnTo>
                      <a:pt x="370332" y="721614"/>
                    </a:lnTo>
                    <a:lnTo>
                      <a:pt x="370332" y="740664"/>
                    </a:lnTo>
                    <a:cubicBezTo>
                      <a:pt x="165862" y="740664"/>
                      <a:pt x="0" y="574929"/>
                      <a:pt x="0" y="370332"/>
                    </a:cubicBezTo>
                    <a:lnTo>
                      <a:pt x="19050" y="370332"/>
                    </a:lnTo>
                    <a:lnTo>
                      <a:pt x="38100" y="370332"/>
                    </a:lnTo>
                    <a:lnTo>
                      <a:pt x="19050" y="370332"/>
                    </a:lnTo>
                    <a:lnTo>
                      <a:pt x="0" y="370332"/>
                    </a:lnTo>
                    <a:moveTo>
                      <a:pt x="38100" y="370332"/>
                    </a:moveTo>
                    <a:cubicBezTo>
                      <a:pt x="38100" y="380873"/>
                      <a:pt x="29591" y="389382"/>
                      <a:pt x="19050" y="389382"/>
                    </a:cubicBezTo>
                    <a:cubicBezTo>
                      <a:pt x="8509" y="389382"/>
                      <a:pt x="0" y="380873"/>
                      <a:pt x="0" y="370332"/>
                    </a:cubicBezTo>
                    <a:cubicBezTo>
                      <a:pt x="0" y="359791"/>
                      <a:pt x="8509" y="351282"/>
                      <a:pt x="19050" y="351282"/>
                    </a:cubicBezTo>
                    <a:cubicBezTo>
                      <a:pt x="29591" y="351282"/>
                      <a:pt x="38100" y="359791"/>
                      <a:pt x="38100" y="370332"/>
                    </a:cubicBezTo>
                    <a:cubicBezTo>
                      <a:pt x="38100" y="553847"/>
                      <a:pt x="186817" y="702564"/>
                      <a:pt x="370332" y="702564"/>
                    </a:cubicBezTo>
                    <a:cubicBezTo>
                      <a:pt x="553847" y="702564"/>
                      <a:pt x="702564" y="553847"/>
                      <a:pt x="702564" y="370332"/>
                    </a:cubicBezTo>
                    <a:cubicBezTo>
                      <a:pt x="702564" y="186817"/>
                      <a:pt x="553847" y="38100"/>
                      <a:pt x="370332" y="38100"/>
                    </a:cubicBezTo>
                    <a:lnTo>
                      <a:pt x="370332" y="19050"/>
                    </a:lnTo>
                    <a:lnTo>
                      <a:pt x="370332" y="38100"/>
                    </a:lnTo>
                    <a:cubicBezTo>
                      <a:pt x="186817" y="38100"/>
                      <a:pt x="38100" y="186817"/>
                      <a:pt x="38100" y="370332"/>
                    </a:cubicBezTo>
                    <a:close/>
                  </a:path>
                </a:pathLst>
              </a:custGeom>
              <a:solidFill>
                <a:srgbClr val="FFFFFF"/>
              </a:solidFill>
            </p:spPr>
          </p:sp>
        </p:grpSp>
        <p:grpSp>
          <p:nvGrpSpPr>
            <p:cNvPr id="8" name="Group 8"/>
            <p:cNvGrpSpPr/>
            <p:nvPr/>
          </p:nvGrpSpPr>
          <p:grpSpPr>
            <a:xfrm>
              <a:off x="1147518" y="4054118"/>
              <a:ext cx="632198" cy="632198"/>
              <a:chOff x="0" y="0"/>
              <a:chExt cx="740716" cy="740716"/>
            </a:xfrm>
          </p:grpSpPr>
          <p:sp>
            <p:nvSpPr>
              <p:cNvPr id="9" name="Freeform 9"/>
              <p:cNvSpPr/>
              <p:nvPr/>
            </p:nvSpPr>
            <p:spPr>
              <a:xfrm>
                <a:off x="0" y="0"/>
                <a:ext cx="740664" cy="740664"/>
              </a:xfrm>
              <a:custGeom>
                <a:avLst/>
                <a:gdLst/>
                <a:ahLst/>
                <a:cxnLst/>
                <a:rect l="l" t="t" r="r" b="b"/>
                <a:pathLst>
                  <a:path w="740664" h="740664">
                    <a:moveTo>
                      <a:pt x="0" y="370332"/>
                    </a:moveTo>
                    <a:cubicBezTo>
                      <a:pt x="0" y="165862"/>
                      <a:pt x="165862" y="0"/>
                      <a:pt x="370332" y="0"/>
                    </a:cubicBezTo>
                    <a:lnTo>
                      <a:pt x="370332" y="19050"/>
                    </a:lnTo>
                    <a:lnTo>
                      <a:pt x="370332" y="0"/>
                    </a:lnTo>
                    <a:cubicBezTo>
                      <a:pt x="574929" y="0"/>
                      <a:pt x="740664" y="165862"/>
                      <a:pt x="740664" y="370332"/>
                    </a:cubicBezTo>
                    <a:lnTo>
                      <a:pt x="721614" y="370332"/>
                    </a:lnTo>
                    <a:lnTo>
                      <a:pt x="740664" y="370332"/>
                    </a:lnTo>
                    <a:cubicBezTo>
                      <a:pt x="740664" y="574929"/>
                      <a:pt x="574802" y="740664"/>
                      <a:pt x="370332" y="740664"/>
                    </a:cubicBezTo>
                    <a:lnTo>
                      <a:pt x="370332" y="721614"/>
                    </a:lnTo>
                    <a:lnTo>
                      <a:pt x="370332" y="740664"/>
                    </a:lnTo>
                    <a:cubicBezTo>
                      <a:pt x="165862" y="740664"/>
                      <a:pt x="0" y="574929"/>
                      <a:pt x="0" y="370332"/>
                    </a:cubicBezTo>
                    <a:lnTo>
                      <a:pt x="19050" y="370332"/>
                    </a:lnTo>
                    <a:lnTo>
                      <a:pt x="38100" y="370332"/>
                    </a:lnTo>
                    <a:lnTo>
                      <a:pt x="19050" y="370332"/>
                    </a:lnTo>
                    <a:lnTo>
                      <a:pt x="0" y="370332"/>
                    </a:lnTo>
                    <a:moveTo>
                      <a:pt x="38100" y="370332"/>
                    </a:moveTo>
                    <a:cubicBezTo>
                      <a:pt x="38100" y="380873"/>
                      <a:pt x="29591" y="389382"/>
                      <a:pt x="19050" y="389382"/>
                    </a:cubicBezTo>
                    <a:cubicBezTo>
                      <a:pt x="8509" y="389382"/>
                      <a:pt x="0" y="380873"/>
                      <a:pt x="0" y="370332"/>
                    </a:cubicBezTo>
                    <a:cubicBezTo>
                      <a:pt x="0" y="359791"/>
                      <a:pt x="8509" y="351282"/>
                      <a:pt x="19050" y="351282"/>
                    </a:cubicBezTo>
                    <a:cubicBezTo>
                      <a:pt x="29591" y="351282"/>
                      <a:pt x="38100" y="359791"/>
                      <a:pt x="38100" y="370332"/>
                    </a:cubicBezTo>
                    <a:cubicBezTo>
                      <a:pt x="38100" y="553847"/>
                      <a:pt x="186817" y="702564"/>
                      <a:pt x="370332" y="702564"/>
                    </a:cubicBezTo>
                    <a:cubicBezTo>
                      <a:pt x="553847" y="702564"/>
                      <a:pt x="702564" y="553847"/>
                      <a:pt x="702564" y="370332"/>
                    </a:cubicBezTo>
                    <a:cubicBezTo>
                      <a:pt x="702564" y="186817"/>
                      <a:pt x="553847" y="38100"/>
                      <a:pt x="370332" y="38100"/>
                    </a:cubicBezTo>
                    <a:lnTo>
                      <a:pt x="370332" y="19050"/>
                    </a:lnTo>
                    <a:lnTo>
                      <a:pt x="370332" y="38100"/>
                    </a:lnTo>
                    <a:cubicBezTo>
                      <a:pt x="186817" y="38100"/>
                      <a:pt x="38100" y="186817"/>
                      <a:pt x="38100" y="370332"/>
                    </a:cubicBezTo>
                    <a:close/>
                  </a:path>
                </a:pathLst>
              </a:custGeom>
              <a:solidFill>
                <a:srgbClr val="FFFFFF"/>
              </a:solidFill>
            </p:spPr>
          </p:sp>
        </p:grpSp>
        <p:grpSp>
          <p:nvGrpSpPr>
            <p:cNvPr id="10" name="Group 10"/>
            <p:cNvGrpSpPr/>
            <p:nvPr/>
          </p:nvGrpSpPr>
          <p:grpSpPr>
            <a:xfrm>
              <a:off x="2029786" y="4054118"/>
              <a:ext cx="632198" cy="632198"/>
              <a:chOff x="0" y="0"/>
              <a:chExt cx="740716" cy="740716"/>
            </a:xfrm>
          </p:grpSpPr>
          <p:sp>
            <p:nvSpPr>
              <p:cNvPr id="11" name="Freeform 11"/>
              <p:cNvSpPr/>
              <p:nvPr/>
            </p:nvSpPr>
            <p:spPr>
              <a:xfrm>
                <a:off x="0" y="0"/>
                <a:ext cx="740664" cy="740664"/>
              </a:xfrm>
              <a:custGeom>
                <a:avLst/>
                <a:gdLst/>
                <a:ahLst/>
                <a:cxnLst/>
                <a:rect l="l" t="t" r="r" b="b"/>
                <a:pathLst>
                  <a:path w="740664" h="740664">
                    <a:moveTo>
                      <a:pt x="0" y="370332"/>
                    </a:moveTo>
                    <a:cubicBezTo>
                      <a:pt x="0" y="165862"/>
                      <a:pt x="165862" y="0"/>
                      <a:pt x="370332" y="0"/>
                    </a:cubicBezTo>
                    <a:lnTo>
                      <a:pt x="370332" y="19050"/>
                    </a:lnTo>
                    <a:lnTo>
                      <a:pt x="370332" y="0"/>
                    </a:lnTo>
                    <a:cubicBezTo>
                      <a:pt x="574929" y="0"/>
                      <a:pt x="740664" y="165862"/>
                      <a:pt x="740664" y="370332"/>
                    </a:cubicBezTo>
                    <a:lnTo>
                      <a:pt x="721614" y="370332"/>
                    </a:lnTo>
                    <a:lnTo>
                      <a:pt x="740664" y="370332"/>
                    </a:lnTo>
                    <a:cubicBezTo>
                      <a:pt x="740664" y="574929"/>
                      <a:pt x="574802" y="740664"/>
                      <a:pt x="370332" y="740664"/>
                    </a:cubicBezTo>
                    <a:lnTo>
                      <a:pt x="370332" y="721614"/>
                    </a:lnTo>
                    <a:lnTo>
                      <a:pt x="370332" y="740664"/>
                    </a:lnTo>
                    <a:cubicBezTo>
                      <a:pt x="165862" y="740664"/>
                      <a:pt x="0" y="574929"/>
                      <a:pt x="0" y="370332"/>
                    </a:cubicBezTo>
                    <a:lnTo>
                      <a:pt x="19050" y="370332"/>
                    </a:lnTo>
                    <a:lnTo>
                      <a:pt x="38100" y="370332"/>
                    </a:lnTo>
                    <a:lnTo>
                      <a:pt x="19050" y="370332"/>
                    </a:lnTo>
                    <a:lnTo>
                      <a:pt x="0" y="370332"/>
                    </a:lnTo>
                    <a:moveTo>
                      <a:pt x="38100" y="370332"/>
                    </a:moveTo>
                    <a:cubicBezTo>
                      <a:pt x="38100" y="380873"/>
                      <a:pt x="29591" y="389382"/>
                      <a:pt x="19050" y="389382"/>
                    </a:cubicBezTo>
                    <a:cubicBezTo>
                      <a:pt x="8509" y="389382"/>
                      <a:pt x="0" y="380873"/>
                      <a:pt x="0" y="370332"/>
                    </a:cubicBezTo>
                    <a:cubicBezTo>
                      <a:pt x="0" y="359791"/>
                      <a:pt x="8509" y="351282"/>
                      <a:pt x="19050" y="351282"/>
                    </a:cubicBezTo>
                    <a:cubicBezTo>
                      <a:pt x="29591" y="351282"/>
                      <a:pt x="38100" y="359791"/>
                      <a:pt x="38100" y="370332"/>
                    </a:cubicBezTo>
                    <a:cubicBezTo>
                      <a:pt x="38100" y="553847"/>
                      <a:pt x="186817" y="702564"/>
                      <a:pt x="370332" y="702564"/>
                    </a:cubicBezTo>
                    <a:cubicBezTo>
                      <a:pt x="553847" y="702564"/>
                      <a:pt x="702564" y="553847"/>
                      <a:pt x="702564" y="370332"/>
                    </a:cubicBezTo>
                    <a:cubicBezTo>
                      <a:pt x="702564" y="186817"/>
                      <a:pt x="553847" y="38100"/>
                      <a:pt x="370332" y="38100"/>
                    </a:cubicBezTo>
                    <a:lnTo>
                      <a:pt x="370332" y="19050"/>
                    </a:lnTo>
                    <a:lnTo>
                      <a:pt x="370332" y="38100"/>
                    </a:lnTo>
                    <a:cubicBezTo>
                      <a:pt x="186817" y="38100"/>
                      <a:pt x="38100" y="186817"/>
                      <a:pt x="38100" y="370332"/>
                    </a:cubicBezTo>
                    <a:close/>
                  </a:path>
                </a:pathLst>
              </a:custGeom>
              <a:solidFill>
                <a:srgbClr val="FFFFFF"/>
              </a:solidFill>
            </p:spPr>
          </p:sp>
        </p:grpSp>
        <p:grpSp>
          <p:nvGrpSpPr>
            <p:cNvPr id="12" name="Group 12"/>
            <p:cNvGrpSpPr/>
            <p:nvPr/>
          </p:nvGrpSpPr>
          <p:grpSpPr>
            <a:xfrm>
              <a:off x="2912053" y="4054118"/>
              <a:ext cx="632198" cy="632198"/>
              <a:chOff x="0" y="0"/>
              <a:chExt cx="740716" cy="740716"/>
            </a:xfrm>
          </p:grpSpPr>
          <p:sp>
            <p:nvSpPr>
              <p:cNvPr id="13" name="Freeform 13"/>
              <p:cNvSpPr/>
              <p:nvPr/>
            </p:nvSpPr>
            <p:spPr>
              <a:xfrm>
                <a:off x="0" y="0"/>
                <a:ext cx="740664" cy="740664"/>
              </a:xfrm>
              <a:custGeom>
                <a:avLst/>
                <a:gdLst/>
                <a:ahLst/>
                <a:cxnLst/>
                <a:rect l="l" t="t" r="r" b="b"/>
                <a:pathLst>
                  <a:path w="740664" h="740664">
                    <a:moveTo>
                      <a:pt x="0" y="370332"/>
                    </a:moveTo>
                    <a:cubicBezTo>
                      <a:pt x="0" y="165862"/>
                      <a:pt x="165862" y="0"/>
                      <a:pt x="370332" y="0"/>
                    </a:cubicBezTo>
                    <a:lnTo>
                      <a:pt x="370332" y="19050"/>
                    </a:lnTo>
                    <a:lnTo>
                      <a:pt x="370332" y="0"/>
                    </a:lnTo>
                    <a:cubicBezTo>
                      <a:pt x="574929" y="0"/>
                      <a:pt x="740664" y="165862"/>
                      <a:pt x="740664" y="370332"/>
                    </a:cubicBezTo>
                    <a:lnTo>
                      <a:pt x="721614" y="370332"/>
                    </a:lnTo>
                    <a:lnTo>
                      <a:pt x="740664" y="370332"/>
                    </a:lnTo>
                    <a:cubicBezTo>
                      <a:pt x="740664" y="574929"/>
                      <a:pt x="574802" y="740664"/>
                      <a:pt x="370332" y="740664"/>
                    </a:cubicBezTo>
                    <a:lnTo>
                      <a:pt x="370332" y="721614"/>
                    </a:lnTo>
                    <a:lnTo>
                      <a:pt x="370332" y="740664"/>
                    </a:lnTo>
                    <a:cubicBezTo>
                      <a:pt x="165862" y="740664"/>
                      <a:pt x="0" y="574929"/>
                      <a:pt x="0" y="370332"/>
                    </a:cubicBezTo>
                    <a:lnTo>
                      <a:pt x="19050" y="370332"/>
                    </a:lnTo>
                    <a:lnTo>
                      <a:pt x="38100" y="370332"/>
                    </a:lnTo>
                    <a:lnTo>
                      <a:pt x="19050" y="370332"/>
                    </a:lnTo>
                    <a:lnTo>
                      <a:pt x="0" y="370332"/>
                    </a:lnTo>
                    <a:moveTo>
                      <a:pt x="38100" y="370332"/>
                    </a:moveTo>
                    <a:cubicBezTo>
                      <a:pt x="38100" y="380873"/>
                      <a:pt x="29591" y="389382"/>
                      <a:pt x="19050" y="389382"/>
                    </a:cubicBezTo>
                    <a:cubicBezTo>
                      <a:pt x="8509" y="389382"/>
                      <a:pt x="0" y="380873"/>
                      <a:pt x="0" y="370332"/>
                    </a:cubicBezTo>
                    <a:cubicBezTo>
                      <a:pt x="0" y="359791"/>
                      <a:pt x="8509" y="351282"/>
                      <a:pt x="19050" y="351282"/>
                    </a:cubicBezTo>
                    <a:cubicBezTo>
                      <a:pt x="29591" y="351282"/>
                      <a:pt x="38100" y="359791"/>
                      <a:pt x="38100" y="370332"/>
                    </a:cubicBezTo>
                    <a:cubicBezTo>
                      <a:pt x="38100" y="553847"/>
                      <a:pt x="186817" y="702564"/>
                      <a:pt x="370332" y="702564"/>
                    </a:cubicBezTo>
                    <a:cubicBezTo>
                      <a:pt x="553847" y="702564"/>
                      <a:pt x="702564" y="553847"/>
                      <a:pt x="702564" y="370332"/>
                    </a:cubicBezTo>
                    <a:cubicBezTo>
                      <a:pt x="702564" y="186817"/>
                      <a:pt x="553847" y="38100"/>
                      <a:pt x="370332" y="38100"/>
                    </a:cubicBezTo>
                    <a:lnTo>
                      <a:pt x="370332" y="19050"/>
                    </a:lnTo>
                    <a:lnTo>
                      <a:pt x="370332" y="38100"/>
                    </a:lnTo>
                    <a:cubicBezTo>
                      <a:pt x="186817" y="38100"/>
                      <a:pt x="38100" y="186817"/>
                      <a:pt x="38100" y="370332"/>
                    </a:cubicBezTo>
                    <a:close/>
                  </a:path>
                </a:pathLst>
              </a:custGeom>
              <a:solidFill>
                <a:srgbClr val="FFFFFF"/>
              </a:solidFill>
            </p:spPr>
          </p:sp>
        </p:grpSp>
        <p:sp>
          <p:nvSpPr>
            <p:cNvPr id="14" name="TextBox 14"/>
            <p:cNvSpPr txBox="1"/>
            <p:nvPr/>
          </p:nvSpPr>
          <p:spPr>
            <a:xfrm>
              <a:off x="201973" y="5103056"/>
              <a:ext cx="4161243" cy="817542"/>
            </a:xfrm>
            <a:prstGeom prst="rect">
              <a:avLst/>
            </a:prstGeom>
          </p:spPr>
          <p:txBody>
            <a:bodyPr lIns="0" tIns="0" rIns="0" bIns="0" rtlCol="0" anchor="t">
              <a:spAutoFit/>
            </a:bodyPr>
            <a:lstStyle/>
            <a:p>
              <a:pPr algn="l">
                <a:lnSpc>
                  <a:spcPts val="1474"/>
                </a:lnSpc>
              </a:pPr>
              <a:r>
                <a:rPr lang="en-US" sz="1024">
                  <a:solidFill>
                    <a:srgbClr val="FFFFFF"/>
                  </a:solidFill>
                  <a:latin typeface="Inter"/>
                </a:rPr>
                <a:t>Lorem ipsum dolor sit amet, magnat consectetur adipiscing elit, sed do eiusmod tempor incididint ut labore et dolore magna aliqua.</a:t>
              </a:r>
            </a:p>
          </p:txBody>
        </p:sp>
        <p:grpSp>
          <p:nvGrpSpPr>
            <p:cNvPr id="15" name="Group 15"/>
            <p:cNvGrpSpPr/>
            <p:nvPr/>
          </p:nvGrpSpPr>
          <p:grpSpPr>
            <a:xfrm>
              <a:off x="1367202" y="4292895"/>
              <a:ext cx="192832" cy="154645"/>
              <a:chOff x="0" y="0"/>
              <a:chExt cx="225932" cy="181190"/>
            </a:xfrm>
          </p:grpSpPr>
          <p:sp>
            <p:nvSpPr>
              <p:cNvPr id="16" name="Freeform 16"/>
              <p:cNvSpPr/>
              <p:nvPr/>
            </p:nvSpPr>
            <p:spPr>
              <a:xfrm>
                <a:off x="0" y="0"/>
                <a:ext cx="225298" cy="180594"/>
              </a:xfrm>
              <a:custGeom>
                <a:avLst/>
                <a:gdLst/>
                <a:ahLst/>
                <a:cxnLst/>
                <a:rect l="l" t="t" r="r" b="b"/>
                <a:pathLst>
                  <a:path w="225298" h="180594">
                    <a:moveTo>
                      <a:pt x="203073" y="18288"/>
                    </a:moveTo>
                    <a:cubicBezTo>
                      <a:pt x="180594" y="0"/>
                      <a:pt x="149098" y="0"/>
                      <a:pt x="126238" y="18288"/>
                    </a:cubicBezTo>
                    <a:cubicBezTo>
                      <a:pt x="112395" y="31496"/>
                      <a:pt x="112395" y="31496"/>
                      <a:pt x="112395" y="31496"/>
                    </a:cubicBezTo>
                    <a:cubicBezTo>
                      <a:pt x="99187" y="18288"/>
                      <a:pt x="99187" y="18288"/>
                      <a:pt x="99187" y="18288"/>
                    </a:cubicBezTo>
                    <a:cubicBezTo>
                      <a:pt x="76835" y="0"/>
                      <a:pt x="45339" y="0"/>
                      <a:pt x="22860" y="18288"/>
                    </a:cubicBezTo>
                    <a:cubicBezTo>
                      <a:pt x="0" y="40767"/>
                      <a:pt x="0" y="76835"/>
                      <a:pt x="22860" y="94615"/>
                    </a:cubicBezTo>
                    <a:cubicBezTo>
                      <a:pt x="112395" y="180594"/>
                      <a:pt x="112395" y="180594"/>
                      <a:pt x="112395" y="180594"/>
                    </a:cubicBezTo>
                    <a:cubicBezTo>
                      <a:pt x="202946" y="94615"/>
                      <a:pt x="202946" y="94615"/>
                      <a:pt x="202946" y="94615"/>
                    </a:cubicBezTo>
                    <a:cubicBezTo>
                      <a:pt x="225298" y="76835"/>
                      <a:pt x="225298" y="40640"/>
                      <a:pt x="202946" y="18288"/>
                    </a:cubicBezTo>
                  </a:path>
                </a:pathLst>
              </a:custGeom>
              <a:solidFill>
                <a:srgbClr val="FFFFFF"/>
              </a:solidFill>
            </p:spPr>
          </p:sp>
        </p:grpSp>
        <p:sp>
          <p:nvSpPr>
            <p:cNvPr id="17" name="Freeform 17"/>
            <p:cNvSpPr/>
            <p:nvPr/>
          </p:nvSpPr>
          <p:spPr>
            <a:xfrm>
              <a:off x="2245652" y="4274757"/>
              <a:ext cx="200467" cy="190922"/>
            </a:xfrm>
            <a:custGeom>
              <a:avLst/>
              <a:gdLst/>
              <a:ahLst/>
              <a:cxnLst/>
              <a:rect l="l" t="t" r="r" b="b"/>
              <a:pathLst>
                <a:path w="200467" h="190922">
                  <a:moveTo>
                    <a:pt x="0" y="0"/>
                  </a:moveTo>
                  <a:lnTo>
                    <a:pt x="200467" y="0"/>
                  </a:lnTo>
                  <a:lnTo>
                    <a:pt x="200467" y="190922"/>
                  </a:lnTo>
                  <a:lnTo>
                    <a:pt x="0" y="190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511435" y="4281574"/>
              <a:ext cx="139830" cy="177286"/>
              <a:chOff x="0" y="0"/>
              <a:chExt cx="163832" cy="207718"/>
            </a:xfrm>
          </p:grpSpPr>
          <p:sp>
            <p:nvSpPr>
              <p:cNvPr id="19" name="Freeform 19"/>
              <p:cNvSpPr/>
              <p:nvPr/>
            </p:nvSpPr>
            <p:spPr>
              <a:xfrm>
                <a:off x="0" y="0"/>
                <a:ext cx="163068" cy="207010"/>
              </a:xfrm>
              <a:custGeom>
                <a:avLst/>
                <a:gdLst/>
                <a:ahLst/>
                <a:cxnLst/>
                <a:rect l="l" t="t" r="r" b="b"/>
                <a:pathLst>
                  <a:path w="163068" h="207010">
                    <a:moveTo>
                      <a:pt x="157861" y="94234"/>
                    </a:moveTo>
                    <a:cubicBezTo>
                      <a:pt x="17780" y="5969"/>
                      <a:pt x="17780" y="5969"/>
                      <a:pt x="17780" y="5969"/>
                    </a:cubicBezTo>
                    <a:cubicBezTo>
                      <a:pt x="5969" y="0"/>
                      <a:pt x="0" y="5969"/>
                      <a:pt x="0" y="17399"/>
                    </a:cubicBezTo>
                    <a:cubicBezTo>
                      <a:pt x="0" y="188976"/>
                      <a:pt x="0" y="188976"/>
                      <a:pt x="0" y="188976"/>
                    </a:cubicBezTo>
                    <a:cubicBezTo>
                      <a:pt x="0" y="201041"/>
                      <a:pt x="5969" y="207010"/>
                      <a:pt x="17780" y="201041"/>
                    </a:cubicBezTo>
                    <a:cubicBezTo>
                      <a:pt x="157861" y="112268"/>
                      <a:pt x="157861" y="112268"/>
                      <a:pt x="157861" y="112268"/>
                    </a:cubicBezTo>
                    <a:cubicBezTo>
                      <a:pt x="157861" y="112268"/>
                      <a:pt x="163068" y="106299"/>
                      <a:pt x="163068" y="100203"/>
                    </a:cubicBezTo>
                    <a:lnTo>
                      <a:pt x="157861" y="94234"/>
                    </a:lnTo>
                  </a:path>
                </a:pathLst>
              </a:custGeom>
              <a:solidFill>
                <a:srgbClr val="FFFFFF"/>
              </a:solidFill>
            </p:spPr>
          </p:sp>
        </p:grpSp>
        <p:sp>
          <p:nvSpPr>
            <p:cNvPr id="20" name="Freeform 20"/>
            <p:cNvSpPr/>
            <p:nvPr/>
          </p:nvSpPr>
          <p:spPr>
            <a:xfrm>
              <a:off x="3144148" y="4273803"/>
              <a:ext cx="168011" cy="192830"/>
            </a:xfrm>
            <a:custGeom>
              <a:avLst/>
              <a:gdLst/>
              <a:ahLst/>
              <a:cxnLst/>
              <a:rect l="l" t="t" r="r" b="b"/>
              <a:pathLst>
                <a:path w="168011" h="192830">
                  <a:moveTo>
                    <a:pt x="0" y="0"/>
                  </a:moveTo>
                  <a:lnTo>
                    <a:pt x="168010" y="0"/>
                  </a:lnTo>
                  <a:lnTo>
                    <a:pt x="168010" y="192830"/>
                  </a:lnTo>
                  <a:lnTo>
                    <a:pt x="0" y="1928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AutoShape 21"/>
            <p:cNvSpPr/>
            <p:nvPr/>
          </p:nvSpPr>
          <p:spPr>
            <a:xfrm>
              <a:off x="266313" y="4905683"/>
              <a:ext cx="3958678" cy="75876"/>
            </a:xfrm>
            <a:prstGeom prst="line">
              <a:avLst/>
            </a:prstGeom>
            <a:ln w="38100" cap="rnd">
              <a:solidFill>
                <a:srgbClr val="E50914">
                  <a:alpha val="40000"/>
                </a:srgbClr>
              </a:solidFill>
              <a:prstDash val="solid"/>
              <a:headEnd type="none" w="sm" len="sm"/>
              <a:tailEnd type="none" w="sm" len="sm"/>
            </a:ln>
          </p:spPr>
        </p:sp>
        <p:sp>
          <p:nvSpPr>
            <p:cNvPr id="22" name="AutoShape 22"/>
            <p:cNvSpPr/>
            <p:nvPr/>
          </p:nvSpPr>
          <p:spPr>
            <a:xfrm>
              <a:off x="266313" y="4908935"/>
              <a:ext cx="2417350" cy="75876"/>
            </a:xfrm>
            <a:prstGeom prst="line">
              <a:avLst/>
            </a:prstGeom>
            <a:ln w="38100" cap="rnd">
              <a:solidFill>
                <a:srgbClr val="E50914"/>
              </a:solidFill>
              <a:prstDash val="solid"/>
              <a:headEnd type="none" w="sm" len="sm"/>
              <a:tailEnd type="none" w="sm" len="sm"/>
            </a:ln>
          </p:spPr>
        </p:sp>
        <p:sp>
          <p:nvSpPr>
            <p:cNvPr id="23" name="TextBox 23"/>
            <p:cNvSpPr txBox="1"/>
            <p:nvPr/>
          </p:nvSpPr>
          <p:spPr>
            <a:xfrm>
              <a:off x="206536" y="3602980"/>
              <a:ext cx="1040190" cy="316239"/>
            </a:xfrm>
            <a:prstGeom prst="rect">
              <a:avLst/>
            </a:prstGeom>
          </p:spPr>
          <p:txBody>
            <a:bodyPr lIns="0" tIns="0" rIns="0" bIns="0" rtlCol="0" anchor="t">
              <a:spAutoFit/>
            </a:bodyPr>
            <a:lstStyle/>
            <a:p>
              <a:pPr algn="l">
                <a:lnSpc>
                  <a:spcPts val="1536"/>
                </a:lnSpc>
              </a:pPr>
              <a:r>
                <a:rPr lang="en-US" sz="1280">
                  <a:solidFill>
                    <a:srgbClr val="FFFFFF"/>
                  </a:solidFill>
                  <a:latin typeface="Inter Bold"/>
                </a:rPr>
                <a:t>ARCANE</a:t>
              </a:r>
            </a:p>
          </p:txBody>
        </p:sp>
      </p:grpSp>
      <p:sp>
        <p:nvSpPr>
          <p:cNvPr id="24" name="TextBox 24"/>
          <p:cNvSpPr txBox="1"/>
          <p:nvPr/>
        </p:nvSpPr>
        <p:spPr>
          <a:xfrm>
            <a:off x="9902983" y="9133448"/>
            <a:ext cx="7882020" cy="666750"/>
          </a:xfrm>
          <a:prstGeom prst="rect">
            <a:avLst/>
          </a:prstGeom>
        </p:spPr>
        <p:txBody>
          <a:bodyPr lIns="0" tIns="0" rIns="0" bIns="0" rtlCol="0" anchor="t">
            <a:spAutoFit/>
          </a:bodyPr>
          <a:lstStyle/>
          <a:p>
            <a:pPr algn="r">
              <a:lnSpc>
                <a:spcPts val="5280"/>
              </a:lnSpc>
            </a:pPr>
            <a:r>
              <a:rPr lang="en-US" sz="4400" spc="412">
                <a:solidFill>
                  <a:srgbClr val="FFFFFF"/>
                </a:solidFill>
                <a:latin typeface="Inter Bold"/>
              </a:rPr>
              <a:t>Kết quả đạt được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59595"/>
            <a:ext cx="18288000" cy="7162800"/>
          </a:xfrm>
          <a:custGeom>
            <a:avLst/>
            <a:gdLst/>
            <a:ahLst/>
            <a:cxnLst/>
            <a:rect l="l" t="t" r="r" b="b"/>
            <a:pathLst>
              <a:path w="18288000" h="7162800">
                <a:moveTo>
                  <a:pt x="0" y="0"/>
                </a:moveTo>
                <a:lnTo>
                  <a:pt x="18288000" y="0"/>
                </a:lnTo>
                <a:lnTo>
                  <a:pt x="18288000" y="7162800"/>
                </a:lnTo>
                <a:lnTo>
                  <a:pt x="0" y="7162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41174" y="5313960"/>
            <a:ext cx="173469"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a:t>
            </a:r>
          </a:p>
        </p:txBody>
      </p:sp>
      <p:sp>
        <p:nvSpPr>
          <p:cNvPr id="5" name="TextBox 5"/>
          <p:cNvSpPr txBox="1"/>
          <p:nvPr/>
        </p:nvSpPr>
        <p:spPr>
          <a:xfrm>
            <a:off x="1289210" y="5313960"/>
            <a:ext cx="651965" cy="310500"/>
          </a:xfrm>
          <a:prstGeom prst="rect">
            <a:avLst/>
          </a:prstGeom>
        </p:spPr>
        <p:txBody>
          <a:bodyPr lIns="0" tIns="0" rIns="0" bIns="0" rtlCol="0" anchor="t">
            <a:spAutoFit/>
          </a:bodyPr>
          <a:lstStyle/>
          <a:p>
            <a:pPr algn="l">
              <a:lnSpc>
                <a:spcPts val="1980"/>
              </a:lnSpc>
            </a:pPr>
            <a:r>
              <a:rPr lang="en-US" sz="1650">
                <a:solidFill>
                  <a:srgbClr val="FFFFFF"/>
                </a:solidFill>
                <a:latin typeface="Inter Bold"/>
              </a:rPr>
              <a:t>2020</a:t>
            </a:r>
          </a:p>
        </p:txBody>
      </p:sp>
      <p:grpSp>
        <p:nvGrpSpPr>
          <p:cNvPr id="6" name="Group 6"/>
          <p:cNvGrpSpPr/>
          <p:nvPr/>
        </p:nvGrpSpPr>
        <p:grpSpPr>
          <a:xfrm>
            <a:off x="0" y="1783949"/>
            <a:ext cx="18288000" cy="6719101"/>
            <a:chOff x="0" y="0"/>
            <a:chExt cx="24384000" cy="8958802"/>
          </a:xfrm>
        </p:grpSpPr>
        <p:sp>
          <p:nvSpPr>
            <p:cNvPr id="7" name="Freeform 7"/>
            <p:cNvSpPr/>
            <p:nvPr/>
          </p:nvSpPr>
          <p:spPr>
            <a:xfrm>
              <a:off x="0" y="0"/>
              <a:ext cx="24384000" cy="8958802"/>
            </a:xfrm>
            <a:custGeom>
              <a:avLst/>
              <a:gdLst/>
              <a:ahLst/>
              <a:cxnLst/>
              <a:rect l="l" t="t" r="r" b="b"/>
              <a:pathLst>
                <a:path w="24384000" h="8958802">
                  <a:moveTo>
                    <a:pt x="0" y="0"/>
                  </a:moveTo>
                  <a:lnTo>
                    <a:pt x="24384000" y="0"/>
                  </a:lnTo>
                  <a:lnTo>
                    <a:pt x="24384000" y="8958802"/>
                  </a:lnTo>
                  <a:lnTo>
                    <a:pt x="0" y="8958802"/>
                  </a:lnTo>
                  <a:close/>
                </a:path>
              </a:pathLst>
            </a:custGeom>
            <a:solidFill>
              <a:srgbClr val="181717"/>
            </a:solidFill>
          </p:spPr>
        </p:sp>
      </p:grpSp>
      <p:sp>
        <p:nvSpPr>
          <p:cNvPr id="8" name="Freeform 8"/>
          <p:cNvSpPr/>
          <p:nvPr/>
        </p:nvSpPr>
        <p:spPr>
          <a:xfrm>
            <a:off x="1028700" y="7583417"/>
            <a:ext cx="3647508" cy="555537"/>
          </a:xfrm>
          <a:custGeom>
            <a:avLst/>
            <a:gdLst/>
            <a:ahLst/>
            <a:cxnLst/>
            <a:rect l="l" t="t" r="r" b="b"/>
            <a:pathLst>
              <a:path w="3647508" h="555537">
                <a:moveTo>
                  <a:pt x="0" y="0"/>
                </a:moveTo>
                <a:lnTo>
                  <a:pt x="3647508" y="0"/>
                </a:lnTo>
                <a:lnTo>
                  <a:pt x="3647508" y="555537"/>
                </a:lnTo>
                <a:lnTo>
                  <a:pt x="0" y="555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483553" y="2141061"/>
            <a:ext cx="5775747" cy="2578294"/>
          </a:xfrm>
          <a:custGeom>
            <a:avLst/>
            <a:gdLst/>
            <a:ahLst/>
            <a:cxnLst/>
            <a:rect l="l" t="t" r="r" b="b"/>
            <a:pathLst>
              <a:path w="5775747" h="2578294">
                <a:moveTo>
                  <a:pt x="0" y="0"/>
                </a:moveTo>
                <a:lnTo>
                  <a:pt x="5775747" y="0"/>
                </a:lnTo>
                <a:lnTo>
                  <a:pt x="5775747" y="2578293"/>
                </a:lnTo>
                <a:lnTo>
                  <a:pt x="0" y="2578293"/>
                </a:lnTo>
                <a:lnTo>
                  <a:pt x="0" y="0"/>
                </a:lnTo>
                <a:close/>
              </a:path>
            </a:pathLst>
          </a:custGeom>
          <a:blipFill>
            <a:blip r:embed="rId7"/>
            <a:stretch>
              <a:fillRect t="-1280" b="-1280"/>
            </a:stretch>
          </a:blipFill>
        </p:spPr>
      </p:sp>
      <p:sp>
        <p:nvSpPr>
          <p:cNvPr id="10" name="TextBox 10"/>
          <p:cNvSpPr txBox="1"/>
          <p:nvPr/>
        </p:nvSpPr>
        <p:spPr>
          <a:xfrm>
            <a:off x="4127955" y="10056710"/>
            <a:ext cx="4082758" cy="509796"/>
          </a:xfrm>
          <a:prstGeom prst="rect">
            <a:avLst/>
          </a:prstGeom>
        </p:spPr>
        <p:txBody>
          <a:bodyPr lIns="0" tIns="0" rIns="0" bIns="0" rtlCol="0" anchor="t">
            <a:spAutoFit/>
          </a:bodyPr>
          <a:lstStyle/>
          <a:p>
            <a:pPr algn="l">
              <a:lnSpc>
                <a:spcPts val="1728"/>
              </a:lnSpc>
            </a:pPr>
            <a:r>
              <a:rPr lang="en-US" sz="1200">
                <a:solidFill>
                  <a:srgbClr val="D9D9D9"/>
                </a:solidFill>
                <a:latin typeface="Inter Light"/>
              </a:rPr>
              <a:t>Lorem ipsum dolor sit amet, consectetur for nisinmenar adipiscing elit, sed do nisin eiusmod.</a:t>
            </a:r>
          </a:p>
        </p:txBody>
      </p:sp>
      <p:sp>
        <p:nvSpPr>
          <p:cNvPr id="11" name="TextBox 11"/>
          <p:cNvSpPr txBox="1"/>
          <p:nvPr/>
        </p:nvSpPr>
        <p:spPr>
          <a:xfrm>
            <a:off x="12704886" y="10056710"/>
            <a:ext cx="4082758" cy="509796"/>
          </a:xfrm>
          <a:prstGeom prst="rect">
            <a:avLst/>
          </a:prstGeom>
        </p:spPr>
        <p:txBody>
          <a:bodyPr lIns="0" tIns="0" rIns="0" bIns="0" rtlCol="0" anchor="t">
            <a:spAutoFit/>
          </a:bodyPr>
          <a:lstStyle/>
          <a:p>
            <a:pPr algn="l">
              <a:lnSpc>
                <a:spcPts val="1728"/>
              </a:lnSpc>
            </a:pPr>
            <a:r>
              <a:rPr lang="en-US" sz="1200">
                <a:solidFill>
                  <a:srgbClr val="D9D9D9"/>
                </a:solidFill>
                <a:latin typeface="Inter Light"/>
              </a:rPr>
              <a:t>Lorem ipsum dolor sit amet, consectetur for nisinmenar adipiscing elit, sed do nisin eiusmod.</a:t>
            </a:r>
          </a:p>
        </p:txBody>
      </p:sp>
      <p:sp>
        <p:nvSpPr>
          <p:cNvPr id="12" name="TextBox 12"/>
          <p:cNvSpPr txBox="1"/>
          <p:nvPr/>
        </p:nvSpPr>
        <p:spPr>
          <a:xfrm>
            <a:off x="497848" y="666750"/>
            <a:ext cx="7260213" cy="723900"/>
          </a:xfrm>
          <a:prstGeom prst="rect">
            <a:avLst/>
          </a:prstGeom>
        </p:spPr>
        <p:txBody>
          <a:bodyPr lIns="0" tIns="0" rIns="0" bIns="0" rtlCol="0" anchor="t">
            <a:spAutoFit/>
          </a:bodyPr>
          <a:lstStyle/>
          <a:p>
            <a:pPr algn="l">
              <a:lnSpc>
                <a:spcPts val="5759"/>
              </a:lnSpc>
            </a:pPr>
            <a:r>
              <a:rPr lang="en-US" sz="4800" spc="450">
                <a:solidFill>
                  <a:srgbClr val="FFFFFF"/>
                </a:solidFill>
                <a:latin typeface="Inter Bold"/>
              </a:rPr>
              <a:t>II.CƠ SỞ LÝ THUYẾT</a:t>
            </a:r>
          </a:p>
        </p:txBody>
      </p:sp>
      <p:sp>
        <p:nvSpPr>
          <p:cNvPr id="13" name="TextBox 13"/>
          <p:cNvSpPr txBox="1"/>
          <p:nvPr/>
        </p:nvSpPr>
        <p:spPr>
          <a:xfrm>
            <a:off x="6433720" y="5397772"/>
            <a:ext cx="11654253" cy="2837688"/>
          </a:xfrm>
          <a:prstGeom prst="rect">
            <a:avLst/>
          </a:prstGeom>
        </p:spPr>
        <p:txBody>
          <a:bodyPr lIns="0" tIns="0" rIns="0" bIns="0" rtlCol="0" anchor="t">
            <a:spAutoFit/>
          </a:bodyPr>
          <a:lstStyle/>
          <a:p>
            <a:pPr algn="just">
              <a:lnSpc>
                <a:spcPts val="4536"/>
              </a:lnSpc>
            </a:pPr>
            <a:r>
              <a:rPr lang="en-US" sz="3150">
                <a:solidFill>
                  <a:srgbClr val="FFFFFF"/>
                </a:solidFill>
                <a:latin typeface="Inter Light"/>
              </a:rPr>
              <a:t>Dart là một ngôn ngữ lập trình được phát triển bởi Google, giới thiệu lần đầu vào năm 2011. Nó là một ngôn ngữ lập trình thông dịch (interpreted language) và được sử dụng rộng rãi trong nhiều ứng dụng khác nhau, đặc biệt là trong việc phát triển ứng dụng di động và web.</a:t>
            </a:r>
          </a:p>
        </p:txBody>
      </p:sp>
      <p:sp>
        <p:nvSpPr>
          <p:cNvPr id="14" name="TextBox 14"/>
          <p:cNvSpPr txBox="1"/>
          <p:nvPr/>
        </p:nvSpPr>
        <p:spPr>
          <a:xfrm>
            <a:off x="209427" y="2064861"/>
            <a:ext cx="10157150" cy="2837689"/>
          </a:xfrm>
          <a:prstGeom prst="rect">
            <a:avLst/>
          </a:prstGeom>
        </p:spPr>
        <p:txBody>
          <a:bodyPr lIns="0" tIns="0" rIns="0" bIns="0" rtlCol="0" anchor="t">
            <a:spAutoFit/>
          </a:bodyPr>
          <a:lstStyle/>
          <a:p>
            <a:pPr algn="just">
              <a:lnSpc>
                <a:spcPts val="4535"/>
              </a:lnSpc>
            </a:pPr>
            <a:r>
              <a:rPr lang="en-US" sz="3149">
                <a:solidFill>
                  <a:srgbClr val="FFFFFF"/>
                </a:solidFill>
                <a:latin typeface="Inter Light"/>
              </a:rPr>
              <a:t>Flutter là một framework mã nguồn mở do Google phát triển, được sử dụng để xây dựng ứng dụng di động, web và máy tính để bàn. Nó cho phép bạn tạo giao diện người dùng đẹp và tương tác bằng cách sử dụng một ngôn ngữ lập trình duy nhất là Dart.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9274255" y="2975694"/>
            <a:ext cx="8778404" cy="5489633"/>
          </a:xfrm>
          <a:custGeom>
            <a:avLst/>
            <a:gdLst/>
            <a:ahLst/>
            <a:cxnLst/>
            <a:rect l="l" t="t" r="r" b="b"/>
            <a:pathLst>
              <a:path w="8778404" h="5489633">
                <a:moveTo>
                  <a:pt x="0" y="0"/>
                </a:moveTo>
                <a:lnTo>
                  <a:pt x="8778403" y="0"/>
                </a:lnTo>
                <a:lnTo>
                  <a:pt x="8778403" y="5489633"/>
                </a:lnTo>
                <a:lnTo>
                  <a:pt x="0" y="5489633"/>
                </a:lnTo>
                <a:lnTo>
                  <a:pt x="0" y="0"/>
                </a:lnTo>
                <a:close/>
              </a:path>
            </a:pathLst>
          </a:custGeom>
          <a:blipFill>
            <a:blip r:embed="rId2"/>
            <a:stretch>
              <a:fillRect l="-2732" r="-2732"/>
            </a:stretch>
          </a:blipFill>
        </p:spPr>
      </p:sp>
      <p:sp>
        <p:nvSpPr>
          <p:cNvPr id="3" name="TextBox 3"/>
          <p:cNvSpPr txBox="1"/>
          <p:nvPr/>
        </p:nvSpPr>
        <p:spPr>
          <a:xfrm>
            <a:off x="1289210" y="695368"/>
            <a:ext cx="7275797" cy="723900"/>
          </a:xfrm>
          <a:prstGeom prst="rect">
            <a:avLst/>
          </a:prstGeom>
        </p:spPr>
        <p:txBody>
          <a:bodyPr lIns="0" tIns="0" rIns="0" bIns="0" rtlCol="0" anchor="t">
            <a:spAutoFit/>
          </a:bodyPr>
          <a:lstStyle/>
          <a:p>
            <a:pPr algn="l">
              <a:lnSpc>
                <a:spcPts val="5759"/>
              </a:lnSpc>
            </a:pPr>
            <a:r>
              <a:rPr lang="en-US" sz="4800" spc="450">
                <a:solidFill>
                  <a:srgbClr val="FFFFFF"/>
                </a:solidFill>
                <a:latin typeface="Bogart Bold"/>
              </a:rPr>
              <a:t>2.1. Build context</a:t>
            </a:r>
          </a:p>
        </p:txBody>
      </p:sp>
      <p:sp>
        <p:nvSpPr>
          <p:cNvPr id="4" name="TextBox 4"/>
          <p:cNvSpPr txBox="1"/>
          <p:nvPr/>
        </p:nvSpPr>
        <p:spPr>
          <a:xfrm>
            <a:off x="1289210" y="1613619"/>
            <a:ext cx="15970090" cy="1200150"/>
          </a:xfrm>
          <a:prstGeom prst="rect">
            <a:avLst/>
          </a:prstGeom>
        </p:spPr>
        <p:txBody>
          <a:bodyPr lIns="0" tIns="0" rIns="0" bIns="0" rtlCol="0" anchor="t">
            <a:spAutoFit/>
          </a:bodyPr>
          <a:lstStyle/>
          <a:p>
            <a:pPr algn="just">
              <a:lnSpc>
                <a:spcPts val="3185"/>
              </a:lnSpc>
              <a:spcBef>
                <a:spcPct val="0"/>
              </a:spcBef>
            </a:pPr>
            <a:r>
              <a:rPr lang="en-US" sz="2654">
                <a:solidFill>
                  <a:srgbClr val="FFFFFF"/>
                </a:solidFill>
                <a:latin typeface="Inter Bold"/>
              </a:rPr>
              <a:t>BuildContext chứa thông tin về vị trí của widget trong cây widget, cũng như cung cấp quyền truy cập đến các thành phần quan trọng khác của ứng dụng như theme data, media queries, navigator, và nhiều thứ khác.</a:t>
            </a:r>
          </a:p>
        </p:txBody>
      </p:sp>
      <p:sp>
        <p:nvSpPr>
          <p:cNvPr id="5" name="TextBox 5"/>
          <p:cNvSpPr txBox="1"/>
          <p:nvPr/>
        </p:nvSpPr>
        <p:spPr>
          <a:xfrm>
            <a:off x="1289210" y="2994744"/>
            <a:ext cx="7985045" cy="7287893"/>
          </a:xfrm>
          <a:prstGeom prst="rect">
            <a:avLst/>
          </a:prstGeom>
        </p:spPr>
        <p:txBody>
          <a:bodyPr lIns="0" tIns="0" rIns="0" bIns="0" rtlCol="0" anchor="t">
            <a:spAutoFit/>
          </a:bodyPr>
          <a:lstStyle/>
          <a:p>
            <a:pPr>
              <a:lnSpc>
                <a:spcPts val="2959"/>
              </a:lnSpc>
            </a:pPr>
            <a:r>
              <a:rPr lang="en-US" sz="2466" dirty="0">
                <a:solidFill>
                  <a:schemeClr val="bg1"/>
                </a:solidFill>
                <a:latin typeface="Inter Bold"/>
              </a:rPr>
              <a:t>class </a:t>
            </a:r>
            <a:r>
              <a:rPr lang="en-US" sz="2466" dirty="0" err="1">
                <a:solidFill>
                  <a:schemeClr val="bg1"/>
                </a:solidFill>
                <a:latin typeface="Inter Bold"/>
              </a:rPr>
              <a:t>MyHomePage</a:t>
            </a:r>
            <a:r>
              <a:rPr lang="en-US" sz="2466" dirty="0">
                <a:solidFill>
                  <a:schemeClr val="bg1"/>
                </a:solidFill>
                <a:latin typeface="Inter Bold"/>
              </a:rPr>
              <a:t> extends </a:t>
            </a:r>
            <a:r>
              <a:rPr lang="en-US" sz="2466" dirty="0" err="1">
                <a:solidFill>
                  <a:schemeClr val="bg1"/>
                </a:solidFill>
                <a:latin typeface="Inter Bold"/>
              </a:rPr>
              <a:t>StatelessWidget</a:t>
            </a:r>
            <a:r>
              <a:rPr lang="en-US" sz="2466" dirty="0">
                <a:solidFill>
                  <a:schemeClr val="bg1"/>
                </a:solidFill>
                <a:latin typeface="Inter Bold"/>
              </a:rPr>
              <a:t> {</a:t>
            </a:r>
          </a:p>
          <a:p>
            <a:pPr>
              <a:lnSpc>
                <a:spcPts val="2959"/>
              </a:lnSpc>
            </a:pPr>
            <a:r>
              <a:rPr lang="en-US" sz="2466" dirty="0">
                <a:solidFill>
                  <a:schemeClr val="bg1"/>
                </a:solidFill>
                <a:latin typeface="Inter Bold"/>
              </a:rPr>
              <a:t>  @override</a:t>
            </a:r>
          </a:p>
          <a:p>
            <a:pPr>
              <a:lnSpc>
                <a:spcPts val="2959"/>
              </a:lnSpc>
            </a:pPr>
            <a:r>
              <a:rPr lang="en-US" sz="2466" dirty="0">
                <a:solidFill>
                  <a:schemeClr val="bg1"/>
                </a:solidFill>
                <a:latin typeface="Inter Bold"/>
              </a:rPr>
              <a:t>  Widget build(</a:t>
            </a:r>
            <a:r>
              <a:rPr lang="en-US" sz="2466" dirty="0" err="1">
                <a:solidFill>
                  <a:schemeClr val="bg1"/>
                </a:solidFill>
                <a:latin typeface="Inter Bold"/>
              </a:rPr>
              <a:t>BuildContext</a:t>
            </a:r>
            <a:r>
              <a:rPr lang="en-US" sz="2466" dirty="0">
                <a:solidFill>
                  <a:schemeClr val="bg1"/>
                </a:solidFill>
                <a:latin typeface="Inter Bold"/>
              </a:rPr>
              <a:t> context) {</a:t>
            </a:r>
          </a:p>
          <a:p>
            <a:pPr>
              <a:lnSpc>
                <a:spcPts val="2959"/>
              </a:lnSpc>
            </a:pPr>
            <a:r>
              <a:rPr lang="en-US" sz="2466" dirty="0">
                <a:solidFill>
                  <a:schemeClr val="bg1"/>
                </a:solidFill>
                <a:latin typeface="Inter Bold"/>
              </a:rPr>
              <a:t>    return Scaffold(</a:t>
            </a:r>
          </a:p>
          <a:p>
            <a:pPr>
              <a:lnSpc>
                <a:spcPts val="2959"/>
              </a:lnSpc>
            </a:pPr>
            <a:r>
              <a:rPr lang="en-US" sz="2466" dirty="0">
                <a:solidFill>
                  <a:schemeClr val="bg1"/>
                </a:solidFill>
                <a:latin typeface="Inter Bold"/>
              </a:rPr>
              <a:t>      </a:t>
            </a:r>
            <a:r>
              <a:rPr lang="en-US" sz="2466" dirty="0" err="1">
                <a:solidFill>
                  <a:schemeClr val="bg1"/>
                </a:solidFill>
                <a:latin typeface="Inter Bold"/>
              </a:rPr>
              <a:t>floatingActionButton</a:t>
            </a:r>
            <a:r>
              <a:rPr lang="en-US" sz="2466" dirty="0">
                <a:solidFill>
                  <a:schemeClr val="bg1"/>
                </a:solidFill>
                <a:latin typeface="Inter Bold"/>
              </a:rPr>
              <a:t>: </a:t>
            </a:r>
            <a:r>
              <a:rPr lang="en-US" sz="2466" dirty="0" err="1">
                <a:solidFill>
                  <a:schemeClr val="bg1"/>
                </a:solidFill>
                <a:latin typeface="Inter Bold"/>
              </a:rPr>
              <a:t>MyButtonWidget</a:t>
            </a:r>
            <a:r>
              <a:rPr lang="en-US" sz="2466" dirty="0">
                <a:solidFill>
                  <a:schemeClr val="bg1"/>
                </a:solidFill>
                <a:latin typeface="Inter Bold"/>
              </a:rPr>
              <a:t>(),</a:t>
            </a:r>
          </a:p>
          <a:p>
            <a:pPr>
              <a:lnSpc>
                <a:spcPts val="2959"/>
              </a:lnSpc>
            </a:pPr>
            <a:r>
              <a:rPr lang="en-US" sz="2466" dirty="0">
                <a:solidFill>
                  <a:schemeClr val="bg1"/>
                </a:solidFill>
                <a:latin typeface="Inter Bold"/>
              </a:rPr>
              <a:t>    );</a:t>
            </a:r>
          </a:p>
          <a:p>
            <a:pPr>
              <a:lnSpc>
                <a:spcPts val="2959"/>
              </a:lnSpc>
            </a:pPr>
            <a:r>
              <a:rPr lang="en-US" sz="2466" dirty="0">
                <a:solidFill>
                  <a:schemeClr val="bg1"/>
                </a:solidFill>
                <a:latin typeface="Inter Bold"/>
              </a:rPr>
              <a:t>  }</a:t>
            </a:r>
          </a:p>
          <a:p>
            <a:pPr>
              <a:lnSpc>
                <a:spcPts val="2959"/>
              </a:lnSpc>
            </a:pPr>
            <a:r>
              <a:rPr lang="en-US" sz="2466" dirty="0">
                <a:solidFill>
                  <a:schemeClr val="bg1"/>
                </a:solidFill>
                <a:latin typeface="Inter Bold"/>
              </a:rPr>
              <a:t>}</a:t>
            </a:r>
          </a:p>
          <a:p>
            <a:pPr>
              <a:lnSpc>
                <a:spcPts val="2959"/>
              </a:lnSpc>
            </a:pPr>
            <a:r>
              <a:rPr lang="en-US" sz="2466" dirty="0">
                <a:solidFill>
                  <a:schemeClr val="bg1"/>
                </a:solidFill>
                <a:latin typeface="Inter Bold"/>
              </a:rPr>
              <a:t>class </a:t>
            </a:r>
            <a:r>
              <a:rPr lang="en-US" sz="2466" dirty="0" err="1">
                <a:solidFill>
                  <a:schemeClr val="bg1"/>
                </a:solidFill>
                <a:latin typeface="Inter Bold"/>
              </a:rPr>
              <a:t>MyButtonWidget</a:t>
            </a:r>
            <a:r>
              <a:rPr lang="en-US" sz="2466" dirty="0">
                <a:solidFill>
                  <a:schemeClr val="bg1"/>
                </a:solidFill>
                <a:latin typeface="Inter Bold"/>
              </a:rPr>
              <a:t> extends </a:t>
            </a:r>
            <a:r>
              <a:rPr lang="en-US" sz="2466" dirty="0" err="1">
                <a:solidFill>
                  <a:schemeClr val="bg1"/>
                </a:solidFill>
                <a:latin typeface="Inter Bold"/>
              </a:rPr>
              <a:t>StatelessWidget</a:t>
            </a:r>
            <a:r>
              <a:rPr lang="en-US" sz="2466" dirty="0">
                <a:solidFill>
                  <a:schemeClr val="bg1"/>
                </a:solidFill>
                <a:latin typeface="Inter Bold"/>
              </a:rPr>
              <a:t> {</a:t>
            </a:r>
          </a:p>
          <a:p>
            <a:pPr>
              <a:lnSpc>
                <a:spcPts val="2959"/>
              </a:lnSpc>
            </a:pPr>
            <a:r>
              <a:rPr lang="en-US" sz="2466" dirty="0">
                <a:solidFill>
                  <a:schemeClr val="bg1"/>
                </a:solidFill>
                <a:latin typeface="Inter Bold"/>
              </a:rPr>
              <a:t>  @override</a:t>
            </a:r>
          </a:p>
          <a:p>
            <a:pPr>
              <a:lnSpc>
                <a:spcPts val="2959"/>
              </a:lnSpc>
            </a:pPr>
            <a:r>
              <a:rPr lang="en-US" sz="2466" dirty="0">
                <a:solidFill>
                  <a:schemeClr val="bg1"/>
                </a:solidFill>
                <a:latin typeface="Inter Bold"/>
              </a:rPr>
              <a:t>  Widget build(</a:t>
            </a:r>
            <a:r>
              <a:rPr lang="en-US" sz="2466" dirty="0" err="1">
                <a:solidFill>
                  <a:schemeClr val="bg1"/>
                </a:solidFill>
                <a:latin typeface="Inter Bold"/>
              </a:rPr>
              <a:t>BuildContext</a:t>
            </a:r>
            <a:r>
              <a:rPr lang="en-US" sz="2466" dirty="0">
                <a:solidFill>
                  <a:schemeClr val="bg1"/>
                </a:solidFill>
                <a:latin typeface="Inter Bold"/>
              </a:rPr>
              <a:t> context) {</a:t>
            </a:r>
          </a:p>
          <a:p>
            <a:pPr>
              <a:lnSpc>
                <a:spcPts val="2959"/>
              </a:lnSpc>
            </a:pPr>
            <a:r>
              <a:rPr lang="en-US" sz="2466" dirty="0">
                <a:solidFill>
                  <a:schemeClr val="bg1"/>
                </a:solidFill>
                <a:latin typeface="Inter Bold"/>
              </a:rPr>
              <a:t>    return </a:t>
            </a:r>
            <a:r>
              <a:rPr lang="en-US" sz="2466" dirty="0" err="1">
                <a:solidFill>
                  <a:schemeClr val="bg1"/>
                </a:solidFill>
                <a:latin typeface="Inter Bold"/>
              </a:rPr>
              <a:t>FloatingActionButton</a:t>
            </a:r>
            <a:r>
              <a:rPr lang="en-US" sz="2466" dirty="0">
                <a:solidFill>
                  <a:schemeClr val="bg1"/>
                </a:solidFill>
                <a:latin typeface="Inter Bold"/>
              </a:rPr>
              <a:t>(</a:t>
            </a:r>
            <a:r>
              <a:rPr lang="en-US" sz="2466" dirty="0" err="1">
                <a:solidFill>
                  <a:schemeClr val="bg1"/>
                </a:solidFill>
                <a:latin typeface="Inter Bold"/>
              </a:rPr>
              <a:t>onPressed</a:t>
            </a:r>
            <a:r>
              <a:rPr lang="en-US" sz="2466" dirty="0">
                <a:solidFill>
                  <a:schemeClr val="bg1"/>
                </a:solidFill>
                <a:latin typeface="Inter Bold"/>
              </a:rPr>
              <a:t>: () {</a:t>
            </a:r>
          </a:p>
          <a:p>
            <a:pPr>
              <a:lnSpc>
                <a:spcPts val="2959"/>
              </a:lnSpc>
            </a:pPr>
            <a:r>
              <a:rPr lang="en-US" sz="2466" dirty="0">
                <a:solidFill>
                  <a:schemeClr val="bg1"/>
                </a:solidFill>
                <a:latin typeface="Inter Bold"/>
              </a:rPr>
              <a:t>      </a:t>
            </a:r>
            <a:r>
              <a:rPr lang="en-US" sz="2466" dirty="0" err="1">
                <a:solidFill>
                  <a:schemeClr val="bg1"/>
                </a:solidFill>
                <a:latin typeface="Inter Bold"/>
              </a:rPr>
              <a:t>Scaffold.of</a:t>
            </a:r>
            <a:r>
              <a:rPr lang="en-US" sz="2466" dirty="0">
                <a:solidFill>
                  <a:schemeClr val="bg1"/>
                </a:solidFill>
                <a:latin typeface="Inter Bold"/>
              </a:rPr>
              <a:t>(context).</a:t>
            </a:r>
            <a:r>
              <a:rPr lang="en-US" sz="2466" dirty="0" err="1">
                <a:solidFill>
                  <a:schemeClr val="bg1"/>
                </a:solidFill>
                <a:latin typeface="Inter Bold"/>
              </a:rPr>
              <a:t>showBottomSheet</a:t>
            </a:r>
            <a:r>
              <a:rPr lang="en-US" sz="2466" dirty="0">
                <a:solidFill>
                  <a:schemeClr val="bg1"/>
                </a:solidFill>
                <a:latin typeface="Inter Bold"/>
              </a:rPr>
              <a:t>(</a:t>
            </a:r>
          </a:p>
          <a:p>
            <a:pPr>
              <a:lnSpc>
                <a:spcPts val="2959"/>
              </a:lnSpc>
            </a:pPr>
            <a:r>
              <a:rPr lang="en-US" sz="2466" dirty="0">
                <a:solidFill>
                  <a:schemeClr val="bg1"/>
                </a:solidFill>
                <a:latin typeface="Inter Bold"/>
              </a:rPr>
              <a:t>        (context) =&gt; Text('Flutter From Zero to Hero'),</a:t>
            </a:r>
          </a:p>
          <a:p>
            <a:pPr>
              <a:lnSpc>
                <a:spcPts val="2959"/>
              </a:lnSpc>
            </a:pPr>
            <a:r>
              <a:rPr lang="en-US" sz="2466" dirty="0">
                <a:solidFill>
                  <a:schemeClr val="bg1"/>
                </a:solidFill>
                <a:latin typeface="Inter Bold"/>
              </a:rPr>
              <a:t>      );</a:t>
            </a:r>
          </a:p>
          <a:p>
            <a:pPr>
              <a:lnSpc>
                <a:spcPts val="2959"/>
              </a:lnSpc>
            </a:pPr>
            <a:r>
              <a:rPr lang="en-US" sz="2466" dirty="0">
                <a:solidFill>
                  <a:schemeClr val="bg1"/>
                </a:solidFill>
                <a:latin typeface="Inter Bold"/>
              </a:rPr>
              <a:t>    });</a:t>
            </a:r>
          </a:p>
          <a:p>
            <a:pPr>
              <a:lnSpc>
                <a:spcPts val="2959"/>
              </a:lnSpc>
            </a:pPr>
            <a:r>
              <a:rPr lang="en-US" sz="2466" dirty="0">
                <a:solidFill>
                  <a:schemeClr val="bg1"/>
                </a:solidFill>
                <a:latin typeface="Inter Bold"/>
              </a:rPr>
              <a:t>  }</a:t>
            </a:r>
          </a:p>
          <a:p>
            <a:pPr>
              <a:lnSpc>
                <a:spcPts val="2959"/>
              </a:lnSpc>
            </a:pPr>
            <a:r>
              <a:rPr lang="en-US" sz="2466" dirty="0">
                <a:solidFill>
                  <a:schemeClr val="bg1"/>
                </a:solidFill>
                <a:latin typeface="Inter Bold"/>
              </a:rPr>
              <a:t>}</a:t>
            </a:r>
          </a:p>
          <a:p>
            <a:pPr>
              <a:lnSpc>
                <a:spcPts val="2959"/>
              </a:lnSpc>
              <a:spcBef>
                <a:spcPct val="0"/>
              </a:spcBef>
            </a:pPr>
            <a:endParaRPr lang="en-US" sz="2466" dirty="0">
              <a:solidFill>
                <a:srgbClr val="000000"/>
              </a:solidFill>
              <a:latin typeface="Inte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8917255" y="4776057"/>
            <a:ext cx="8931658" cy="5248684"/>
          </a:xfrm>
          <a:custGeom>
            <a:avLst/>
            <a:gdLst/>
            <a:ahLst/>
            <a:cxnLst/>
            <a:rect l="l" t="t" r="r" b="b"/>
            <a:pathLst>
              <a:path w="8931658" h="5248684">
                <a:moveTo>
                  <a:pt x="0" y="0"/>
                </a:moveTo>
                <a:lnTo>
                  <a:pt x="8931659" y="0"/>
                </a:lnTo>
                <a:lnTo>
                  <a:pt x="8931659" y="5248684"/>
                </a:lnTo>
                <a:lnTo>
                  <a:pt x="0" y="5248684"/>
                </a:lnTo>
                <a:lnTo>
                  <a:pt x="0" y="0"/>
                </a:lnTo>
                <a:close/>
              </a:path>
            </a:pathLst>
          </a:custGeom>
          <a:blipFill>
            <a:blip r:embed="rId2"/>
            <a:stretch>
              <a:fillRect/>
            </a:stretch>
          </a:blipFill>
        </p:spPr>
      </p:sp>
      <p:sp>
        <p:nvSpPr>
          <p:cNvPr id="3" name="TextBox 3"/>
          <p:cNvSpPr txBox="1"/>
          <p:nvPr/>
        </p:nvSpPr>
        <p:spPr>
          <a:xfrm>
            <a:off x="1028700" y="304800"/>
            <a:ext cx="7275797" cy="723900"/>
          </a:xfrm>
          <a:prstGeom prst="rect">
            <a:avLst/>
          </a:prstGeom>
        </p:spPr>
        <p:txBody>
          <a:bodyPr lIns="0" tIns="0" rIns="0" bIns="0" rtlCol="0" anchor="t">
            <a:spAutoFit/>
          </a:bodyPr>
          <a:lstStyle/>
          <a:p>
            <a:pPr algn="l">
              <a:lnSpc>
                <a:spcPts val="5759"/>
              </a:lnSpc>
            </a:pPr>
            <a:r>
              <a:rPr lang="en-US" sz="4800" spc="450">
                <a:solidFill>
                  <a:srgbClr val="FFFFFF"/>
                </a:solidFill>
                <a:latin typeface="Bogart Bold"/>
              </a:rPr>
              <a:t>2.1. Build context</a:t>
            </a:r>
          </a:p>
        </p:txBody>
      </p:sp>
      <p:sp>
        <p:nvSpPr>
          <p:cNvPr id="4" name="TextBox 4"/>
          <p:cNvSpPr txBox="1"/>
          <p:nvPr/>
        </p:nvSpPr>
        <p:spPr>
          <a:xfrm>
            <a:off x="1289210" y="1419268"/>
            <a:ext cx="9316902" cy="5519307"/>
          </a:xfrm>
          <a:prstGeom prst="rect">
            <a:avLst/>
          </a:prstGeom>
        </p:spPr>
        <p:txBody>
          <a:bodyPr lIns="0" tIns="0" rIns="0" bIns="0" rtlCol="0" anchor="t">
            <a:spAutoFit/>
          </a:bodyPr>
          <a:lstStyle/>
          <a:p>
            <a:pPr marL="0" lvl="0" indent="0" algn="l">
              <a:lnSpc>
                <a:spcPts val="3140"/>
              </a:lnSpc>
              <a:spcBef>
                <a:spcPct val="0"/>
              </a:spcBef>
            </a:pPr>
            <a:r>
              <a:rPr lang="en-US" sz="2617" u="none" strike="noStrike" dirty="0">
                <a:solidFill>
                  <a:schemeClr val="bg1"/>
                </a:solidFill>
                <a:latin typeface="Inter Bold"/>
              </a:rPr>
              <a:t>class </a:t>
            </a:r>
            <a:r>
              <a:rPr lang="en-US" sz="2617" u="none" strike="noStrike" dirty="0" err="1">
                <a:solidFill>
                  <a:schemeClr val="bg1"/>
                </a:solidFill>
                <a:latin typeface="Inter Bold"/>
              </a:rPr>
              <a:t>MyHomePage</a:t>
            </a:r>
            <a:r>
              <a:rPr lang="en-US" sz="2617" u="none" strike="noStrike" dirty="0">
                <a:solidFill>
                  <a:schemeClr val="bg1"/>
                </a:solidFill>
                <a:latin typeface="Inter Bold"/>
              </a:rPr>
              <a:t> extends </a:t>
            </a:r>
            <a:r>
              <a:rPr lang="en-US" sz="2617" u="none" strike="noStrike" dirty="0" err="1">
                <a:solidFill>
                  <a:schemeClr val="bg1"/>
                </a:solidFill>
                <a:latin typeface="Inter Bold"/>
              </a:rPr>
              <a:t>StatelessWidget</a:t>
            </a: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  @override</a:t>
            </a:r>
          </a:p>
          <a:p>
            <a:pPr marL="0" lvl="0" indent="0" algn="l">
              <a:lnSpc>
                <a:spcPts val="3140"/>
              </a:lnSpc>
              <a:spcBef>
                <a:spcPct val="0"/>
              </a:spcBef>
            </a:pPr>
            <a:r>
              <a:rPr lang="en-US" sz="2617" u="none" strike="noStrike" dirty="0">
                <a:solidFill>
                  <a:schemeClr val="bg1"/>
                </a:solidFill>
                <a:latin typeface="Inter Bold"/>
              </a:rPr>
              <a:t>  Widget build(</a:t>
            </a:r>
            <a:r>
              <a:rPr lang="en-US" sz="2617" u="none" strike="noStrike" dirty="0" err="1">
                <a:solidFill>
                  <a:schemeClr val="bg1"/>
                </a:solidFill>
                <a:latin typeface="Inter Bold"/>
              </a:rPr>
              <a:t>BuildContext</a:t>
            </a:r>
            <a:r>
              <a:rPr lang="en-US" sz="2617" u="none" strike="noStrike" dirty="0">
                <a:solidFill>
                  <a:schemeClr val="bg1"/>
                </a:solidFill>
                <a:latin typeface="Inter Bold"/>
              </a:rPr>
              <a:t> context) {</a:t>
            </a:r>
          </a:p>
          <a:p>
            <a:pPr marL="0" lvl="0" indent="0" algn="l">
              <a:lnSpc>
                <a:spcPts val="3140"/>
              </a:lnSpc>
              <a:spcBef>
                <a:spcPct val="0"/>
              </a:spcBef>
            </a:pPr>
            <a:r>
              <a:rPr lang="en-US" sz="2617" u="none" strike="noStrike" dirty="0">
                <a:solidFill>
                  <a:schemeClr val="bg1"/>
                </a:solidFill>
                <a:latin typeface="Inter Bold"/>
              </a:rPr>
              <a:t>    return Scaffold(</a:t>
            </a:r>
          </a:p>
          <a:p>
            <a:pPr marL="0" lvl="0" indent="0" algn="l">
              <a:lnSpc>
                <a:spcPts val="3140"/>
              </a:lnSpc>
              <a:spcBef>
                <a:spcPct val="0"/>
              </a:spcBef>
            </a:pPr>
            <a:r>
              <a:rPr lang="en-US" sz="2617" u="none" strike="noStrike" dirty="0">
                <a:solidFill>
                  <a:schemeClr val="bg1"/>
                </a:solidFill>
                <a:latin typeface="Inter Bold"/>
              </a:rPr>
              <a:t>      </a:t>
            </a:r>
            <a:r>
              <a:rPr lang="en-US" sz="2617" u="none" strike="noStrike" dirty="0" err="1">
                <a:solidFill>
                  <a:schemeClr val="bg1"/>
                </a:solidFill>
                <a:latin typeface="Inter Bold"/>
              </a:rPr>
              <a:t>floatingActionButton</a:t>
            </a:r>
            <a:r>
              <a:rPr lang="en-US" sz="2617" u="none" strike="noStrike" dirty="0">
                <a:solidFill>
                  <a:schemeClr val="bg1"/>
                </a:solidFill>
                <a:latin typeface="Inter Bold"/>
              </a:rPr>
              <a:t>: Builder(builder: (context) {</a:t>
            </a:r>
          </a:p>
          <a:p>
            <a:pPr marL="0" lvl="0" indent="0" algn="l">
              <a:lnSpc>
                <a:spcPts val="3140"/>
              </a:lnSpc>
              <a:spcBef>
                <a:spcPct val="0"/>
              </a:spcBef>
            </a:pPr>
            <a:r>
              <a:rPr lang="en-US" sz="2617" u="none" strike="noStrike" dirty="0">
                <a:solidFill>
                  <a:schemeClr val="bg1"/>
                </a:solidFill>
                <a:latin typeface="Inter Bold"/>
              </a:rPr>
              <a:t>        return </a:t>
            </a:r>
            <a:r>
              <a:rPr lang="en-US" sz="2617" u="none" strike="noStrike" dirty="0" err="1">
                <a:solidFill>
                  <a:schemeClr val="bg1"/>
                </a:solidFill>
                <a:latin typeface="Inter Bold"/>
              </a:rPr>
              <a:t>FloatingActionButton</a:t>
            </a:r>
            <a:r>
              <a:rPr lang="en-US" sz="2617" u="none" strike="noStrike" dirty="0">
                <a:solidFill>
                  <a:schemeClr val="bg1"/>
                </a:solidFill>
                <a:latin typeface="Inter Bold"/>
              </a:rPr>
              <a:t>(</a:t>
            </a:r>
            <a:r>
              <a:rPr lang="en-US" sz="2617" u="none" strike="noStrike" dirty="0" err="1">
                <a:solidFill>
                  <a:schemeClr val="bg1"/>
                </a:solidFill>
                <a:latin typeface="Inter Bold"/>
              </a:rPr>
              <a:t>onPressed</a:t>
            </a:r>
            <a:r>
              <a:rPr lang="en-US" sz="2617" u="none" strike="noStrike" dirty="0">
                <a:solidFill>
                  <a:schemeClr val="bg1"/>
                </a:solidFill>
                <a:latin typeface="Inter Bold"/>
              </a:rPr>
              <a:t>: () {</a:t>
            </a:r>
          </a:p>
          <a:p>
            <a:pPr marL="0" lvl="0" indent="0" algn="l">
              <a:lnSpc>
                <a:spcPts val="3140"/>
              </a:lnSpc>
              <a:spcBef>
                <a:spcPct val="0"/>
              </a:spcBef>
            </a:pPr>
            <a:r>
              <a:rPr lang="en-US" sz="2617" u="none" strike="noStrike" dirty="0">
                <a:solidFill>
                  <a:schemeClr val="bg1"/>
                </a:solidFill>
                <a:latin typeface="Inter Bold"/>
              </a:rPr>
              <a:t>          </a:t>
            </a:r>
            <a:r>
              <a:rPr lang="en-US" sz="2617" u="none" strike="noStrike" dirty="0" err="1">
                <a:solidFill>
                  <a:schemeClr val="bg1"/>
                </a:solidFill>
                <a:latin typeface="Inter Bold"/>
              </a:rPr>
              <a:t>Scaffold.of</a:t>
            </a:r>
            <a:r>
              <a:rPr lang="en-US" sz="2617" u="none" strike="noStrike" dirty="0">
                <a:solidFill>
                  <a:schemeClr val="bg1"/>
                </a:solidFill>
                <a:latin typeface="Inter Bold"/>
              </a:rPr>
              <a:t>(context).</a:t>
            </a:r>
            <a:r>
              <a:rPr lang="en-US" sz="2617" u="none" strike="noStrike" dirty="0" err="1">
                <a:solidFill>
                  <a:schemeClr val="bg1"/>
                </a:solidFill>
                <a:latin typeface="Inter Bold"/>
              </a:rPr>
              <a:t>showBottomSheet</a:t>
            </a:r>
            <a:r>
              <a:rPr lang="en-US" sz="2617" u="none" strike="noStrike" dirty="0">
                <a:solidFill>
                  <a:schemeClr val="bg1"/>
                </a:solidFill>
                <a:latin typeface="Inter Bold"/>
              </a:rPr>
              <a:t>(</a:t>
            </a:r>
          </a:p>
          <a:p>
            <a:pPr marL="0" lvl="0" indent="0" algn="l">
              <a:lnSpc>
                <a:spcPts val="3140"/>
              </a:lnSpc>
              <a:spcBef>
                <a:spcPct val="0"/>
              </a:spcBef>
            </a:pPr>
            <a:r>
              <a:rPr lang="en-US" sz="2617" u="none" strike="noStrike" dirty="0">
                <a:solidFill>
                  <a:schemeClr val="bg1"/>
                </a:solidFill>
                <a:latin typeface="Inter Bold"/>
              </a:rPr>
              <a:t>            (context) =&gt; Text('Flutter From Zero to Hero'),</a:t>
            </a:r>
          </a:p>
          <a:p>
            <a:pPr marL="0" lvl="0" indent="0" algn="l">
              <a:lnSpc>
                <a:spcPts val="3140"/>
              </a:lnSpc>
              <a:spcBef>
                <a:spcPct val="0"/>
              </a:spcBef>
            </a:pP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  }</a:t>
            </a:r>
          </a:p>
          <a:p>
            <a:pPr marL="0" lvl="0" indent="0" algn="l">
              <a:lnSpc>
                <a:spcPts val="3140"/>
              </a:lnSpc>
              <a:spcBef>
                <a:spcPct val="0"/>
              </a:spcBef>
            </a:pPr>
            <a:r>
              <a:rPr lang="en-US" sz="2617" u="none" strike="noStrike" dirty="0">
                <a:solidFill>
                  <a:schemeClr val="bg1"/>
                </a:solidFill>
                <a:latin typeface="Inter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9144000" y="1377946"/>
            <a:ext cx="8756745" cy="6035593"/>
          </a:xfrm>
          <a:custGeom>
            <a:avLst/>
            <a:gdLst/>
            <a:ahLst/>
            <a:cxnLst/>
            <a:rect l="l" t="t" r="r" b="b"/>
            <a:pathLst>
              <a:path w="8756745" h="6035593">
                <a:moveTo>
                  <a:pt x="0" y="0"/>
                </a:moveTo>
                <a:lnTo>
                  <a:pt x="8756745" y="0"/>
                </a:lnTo>
                <a:lnTo>
                  <a:pt x="8756745" y="6035594"/>
                </a:lnTo>
                <a:lnTo>
                  <a:pt x="0" y="6035594"/>
                </a:lnTo>
                <a:lnTo>
                  <a:pt x="0" y="0"/>
                </a:lnTo>
                <a:close/>
              </a:path>
            </a:pathLst>
          </a:custGeom>
          <a:blipFill>
            <a:blip r:embed="rId2"/>
            <a:stretch>
              <a:fillRect l="-1413" r="-1413"/>
            </a:stretch>
          </a:blipFill>
        </p:spPr>
      </p:sp>
      <p:sp>
        <p:nvSpPr>
          <p:cNvPr id="3" name="TextBox 3"/>
          <p:cNvSpPr txBox="1"/>
          <p:nvPr/>
        </p:nvSpPr>
        <p:spPr>
          <a:xfrm>
            <a:off x="1028700" y="304800"/>
            <a:ext cx="7275797" cy="723900"/>
          </a:xfrm>
          <a:prstGeom prst="rect">
            <a:avLst/>
          </a:prstGeom>
        </p:spPr>
        <p:txBody>
          <a:bodyPr lIns="0" tIns="0" rIns="0" bIns="0" rtlCol="0" anchor="t">
            <a:spAutoFit/>
          </a:bodyPr>
          <a:lstStyle/>
          <a:p>
            <a:pPr algn="l">
              <a:lnSpc>
                <a:spcPts val="5759"/>
              </a:lnSpc>
            </a:pPr>
            <a:r>
              <a:rPr lang="en-US" sz="4800" spc="450">
                <a:solidFill>
                  <a:srgbClr val="FFFFFF"/>
                </a:solidFill>
                <a:latin typeface="Bogart Bold"/>
              </a:rPr>
              <a:t>2.1. Build context</a:t>
            </a:r>
          </a:p>
        </p:txBody>
      </p:sp>
      <p:sp>
        <p:nvSpPr>
          <p:cNvPr id="4" name="TextBox 4"/>
          <p:cNvSpPr txBox="1"/>
          <p:nvPr/>
        </p:nvSpPr>
        <p:spPr>
          <a:xfrm>
            <a:off x="862557" y="1550165"/>
            <a:ext cx="8281443" cy="5866799"/>
          </a:xfrm>
          <a:prstGeom prst="rect">
            <a:avLst/>
          </a:prstGeom>
        </p:spPr>
        <p:txBody>
          <a:bodyPr lIns="0" tIns="0" rIns="0" bIns="0" rtlCol="0" anchor="t">
            <a:spAutoFit/>
          </a:bodyPr>
          <a:lstStyle/>
          <a:p>
            <a:pPr>
              <a:lnSpc>
                <a:spcPts val="2670"/>
              </a:lnSpc>
            </a:pPr>
            <a:r>
              <a:rPr lang="en-US" sz="2225" dirty="0">
                <a:solidFill>
                  <a:schemeClr val="bg1"/>
                </a:solidFill>
                <a:latin typeface="Inter Bold"/>
              </a:rPr>
              <a:t>class </a:t>
            </a:r>
            <a:r>
              <a:rPr lang="en-US" sz="2225" dirty="0" err="1">
                <a:solidFill>
                  <a:schemeClr val="bg1"/>
                </a:solidFill>
                <a:latin typeface="Inter Bold"/>
              </a:rPr>
              <a:t>MyHomePage</a:t>
            </a:r>
            <a:r>
              <a:rPr lang="en-US" sz="2225" dirty="0">
                <a:solidFill>
                  <a:schemeClr val="bg1"/>
                </a:solidFill>
                <a:latin typeface="Inter Bold"/>
              </a:rPr>
              <a:t> extends </a:t>
            </a:r>
            <a:r>
              <a:rPr lang="en-US" sz="2225" dirty="0" err="1">
                <a:solidFill>
                  <a:schemeClr val="bg1"/>
                </a:solidFill>
                <a:latin typeface="Inter Bold"/>
              </a:rPr>
              <a:t>StatelessWidget</a:t>
            </a:r>
            <a:r>
              <a:rPr lang="en-US" sz="2225" dirty="0">
                <a:solidFill>
                  <a:schemeClr val="bg1"/>
                </a:solidFill>
                <a:latin typeface="Inter Bold"/>
              </a:rPr>
              <a:t> {</a:t>
            </a:r>
          </a:p>
          <a:p>
            <a:pPr>
              <a:lnSpc>
                <a:spcPts val="2670"/>
              </a:lnSpc>
            </a:pPr>
            <a:r>
              <a:rPr lang="en-US" sz="2225" dirty="0">
                <a:solidFill>
                  <a:schemeClr val="bg1"/>
                </a:solidFill>
                <a:latin typeface="Inter Bold"/>
              </a:rPr>
              <a:t>  @override</a:t>
            </a:r>
          </a:p>
          <a:p>
            <a:pPr>
              <a:lnSpc>
                <a:spcPts val="2670"/>
              </a:lnSpc>
            </a:pPr>
            <a:r>
              <a:rPr lang="en-US" sz="2225" dirty="0">
                <a:solidFill>
                  <a:schemeClr val="bg1"/>
                </a:solidFill>
                <a:latin typeface="Inter Bold"/>
              </a:rPr>
              <a:t>  Widget build(</a:t>
            </a:r>
            <a:r>
              <a:rPr lang="en-US" sz="2225" dirty="0" err="1">
                <a:solidFill>
                  <a:schemeClr val="bg1"/>
                </a:solidFill>
                <a:latin typeface="Inter Bold"/>
              </a:rPr>
              <a:t>BuildContext</a:t>
            </a:r>
            <a:r>
              <a:rPr lang="en-US" sz="2225" dirty="0">
                <a:solidFill>
                  <a:schemeClr val="bg1"/>
                </a:solidFill>
                <a:latin typeface="Inter Bold"/>
              </a:rPr>
              <a:t> context) {</a:t>
            </a:r>
          </a:p>
          <a:p>
            <a:pPr>
              <a:lnSpc>
                <a:spcPts val="2670"/>
              </a:lnSpc>
            </a:pPr>
            <a:r>
              <a:rPr lang="en-US" sz="2225" dirty="0">
                <a:solidFill>
                  <a:schemeClr val="bg1"/>
                </a:solidFill>
                <a:latin typeface="Inter Bold"/>
              </a:rPr>
              <a:t>    return Scaffold(</a:t>
            </a:r>
          </a:p>
          <a:p>
            <a:pPr>
              <a:lnSpc>
                <a:spcPts val="2670"/>
              </a:lnSpc>
            </a:pPr>
            <a:r>
              <a:rPr lang="en-US" sz="2225" dirty="0">
                <a:solidFill>
                  <a:schemeClr val="bg1"/>
                </a:solidFill>
                <a:latin typeface="Inter Bold"/>
              </a:rPr>
              <a:t>      </a:t>
            </a:r>
            <a:r>
              <a:rPr lang="en-US" sz="2225" dirty="0" err="1">
                <a:solidFill>
                  <a:schemeClr val="bg1"/>
                </a:solidFill>
                <a:latin typeface="Inter Bold"/>
              </a:rPr>
              <a:t>backgroundColor</a:t>
            </a:r>
            <a:r>
              <a:rPr lang="en-US" sz="2225" dirty="0">
                <a:solidFill>
                  <a:schemeClr val="bg1"/>
                </a:solidFill>
                <a:latin typeface="Inter Bold"/>
              </a:rPr>
              <a:t>: Color(0xFF1B5E20), // green</a:t>
            </a:r>
          </a:p>
          <a:p>
            <a:pPr>
              <a:lnSpc>
                <a:spcPts val="2670"/>
              </a:lnSpc>
            </a:pPr>
            <a:r>
              <a:rPr lang="en-US" sz="2225" dirty="0">
                <a:solidFill>
                  <a:schemeClr val="bg1"/>
                </a:solidFill>
                <a:latin typeface="Inter Bold"/>
              </a:rPr>
              <a:t>      body: Scaffold(</a:t>
            </a:r>
          </a:p>
          <a:p>
            <a:pPr>
              <a:lnSpc>
                <a:spcPts val="2670"/>
              </a:lnSpc>
            </a:pPr>
            <a:r>
              <a:rPr lang="en-US" sz="2225" dirty="0">
                <a:solidFill>
                  <a:schemeClr val="bg1"/>
                </a:solidFill>
                <a:latin typeface="Inter Bold"/>
              </a:rPr>
              <a:t>        </a:t>
            </a:r>
            <a:r>
              <a:rPr lang="en-US" sz="2225" dirty="0" err="1">
                <a:solidFill>
                  <a:schemeClr val="bg1"/>
                </a:solidFill>
                <a:latin typeface="Inter Bold"/>
              </a:rPr>
              <a:t>backgroundColor</a:t>
            </a:r>
            <a:r>
              <a:rPr lang="en-US" sz="2225" dirty="0">
                <a:solidFill>
                  <a:schemeClr val="bg1"/>
                </a:solidFill>
                <a:latin typeface="Inter Bold"/>
              </a:rPr>
              <a:t>: Color(0xffe91e63), // pink</a:t>
            </a:r>
          </a:p>
          <a:p>
            <a:pPr>
              <a:lnSpc>
                <a:spcPts val="2670"/>
              </a:lnSpc>
            </a:pPr>
            <a:r>
              <a:rPr lang="en-US" sz="2225" dirty="0">
                <a:solidFill>
                  <a:schemeClr val="bg1"/>
                </a:solidFill>
                <a:latin typeface="Inter Bold"/>
              </a:rPr>
              <a:t>        </a:t>
            </a:r>
            <a:r>
              <a:rPr lang="en-US" sz="2225" dirty="0" err="1">
                <a:solidFill>
                  <a:schemeClr val="bg1"/>
                </a:solidFill>
                <a:latin typeface="Inter Bold"/>
              </a:rPr>
              <a:t>floatingActionButton</a:t>
            </a:r>
            <a:r>
              <a:rPr lang="en-US" sz="2225" dirty="0">
                <a:solidFill>
                  <a:schemeClr val="bg1"/>
                </a:solidFill>
                <a:latin typeface="Inter Bold"/>
              </a:rPr>
              <a:t>: Builder(builder: (context) {</a:t>
            </a:r>
          </a:p>
          <a:p>
            <a:pPr>
              <a:lnSpc>
                <a:spcPts val="2670"/>
              </a:lnSpc>
            </a:pPr>
            <a:r>
              <a:rPr lang="en-US" sz="2225" dirty="0">
                <a:solidFill>
                  <a:schemeClr val="bg1"/>
                </a:solidFill>
                <a:latin typeface="Inter Bold"/>
              </a:rPr>
              <a:t>          return </a:t>
            </a:r>
            <a:r>
              <a:rPr lang="en-US" sz="2225" dirty="0" err="1">
                <a:solidFill>
                  <a:schemeClr val="bg1"/>
                </a:solidFill>
                <a:latin typeface="Inter Bold"/>
              </a:rPr>
              <a:t>FloatingActionButton</a:t>
            </a:r>
            <a:r>
              <a:rPr lang="en-US" sz="2225" dirty="0">
                <a:solidFill>
                  <a:schemeClr val="bg1"/>
                </a:solidFill>
                <a:latin typeface="Inter Bold"/>
              </a:rPr>
              <a:t>(</a:t>
            </a:r>
            <a:r>
              <a:rPr lang="en-US" sz="2225" dirty="0" err="1">
                <a:solidFill>
                  <a:schemeClr val="bg1"/>
                </a:solidFill>
                <a:latin typeface="Inter Bold"/>
              </a:rPr>
              <a:t>onPressed</a:t>
            </a:r>
            <a:r>
              <a:rPr lang="en-US" sz="2225" dirty="0">
                <a:solidFill>
                  <a:schemeClr val="bg1"/>
                </a:solidFill>
                <a:latin typeface="Inter Bold"/>
              </a:rPr>
              <a:t>: () {</a:t>
            </a:r>
          </a:p>
          <a:p>
            <a:pPr>
              <a:lnSpc>
                <a:spcPts val="2670"/>
              </a:lnSpc>
            </a:pPr>
            <a:r>
              <a:rPr lang="en-US" sz="2225" dirty="0">
                <a:solidFill>
                  <a:schemeClr val="bg1"/>
                </a:solidFill>
                <a:latin typeface="Inter Bold"/>
              </a:rPr>
              <a:t>            print(</a:t>
            </a:r>
            <a:r>
              <a:rPr lang="en-US" sz="2225" dirty="0" err="1">
                <a:solidFill>
                  <a:schemeClr val="bg1"/>
                </a:solidFill>
                <a:latin typeface="Inter Bold"/>
              </a:rPr>
              <a:t>Scaffold.of</a:t>
            </a:r>
            <a:r>
              <a:rPr lang="en-US" sz="2225" dirty="0">
                <a:solidFill>
                  <a:schemeClr val="bg1"/>
                </a:solidFill>
                <a:latin typeface="Inter Bold"/>
              </a:rPr>
              <a:t>(context).</a:t>
            </a:r>
            <a:r>
              <a:rPr lang="en-US" sz="2225" dirty="0" err="1">
                <a:solidFill>
                  <a:schemeClr val="bg1"/>
                </a:solidFill>
                <a:latin typeface="Inter Bold"/>
              </a:rPr>
              <a:t>widget.backgroundColor</a:t>
            </a:r>
            <a:r>
              <a:rPr lang="en-US" sz="2225" dirty="0">
                <a:solidFill>
                  <a:schemeClr val="bg1"/>
                </a:solidFill>
                <a:latin typeface="Inter Bold"/>
              </a:rPr>
              <a:t>);</a:t>
            </a:r>
          </a:p>
          <a:p>
            <a:pPr>
              <a:lnSpc>
                <a:spcPts val="2670"/>
              </a:lnSpc>
            </a:pPr>
            <a:r>
              <a:rPr lang="en-US" sz="2225" dirty="0">
                <a:solidFill>
                  <a:schemeClr val="bg1"/>
                </a:solidFill>
                <a:latin typeface="Inter Bold"/>
              </a:rPr>
              <a:t>          });</a:t>
            </a:r>
          </a:p>
          <a:p>
            <a:pPr>
              <a:lnSpc>
                <a:spcPts val="2670"/>
              </a:lnSpc>
            </a:pPr>
            <a:r>
              <a:rPr lang="en-US" sz="2225" dirty="0">
                <a:solidFill>
                  <a:schemeClr val="bg1"/>
                </a:solidFill>
                <a:latin typeface="Inter Bold"/>
              </a:rPr>
              <a:t>        }),</a:t>
            </a:r>
          </a:p>
          <a:p>
            <a:pPr>
              <a:lnSpc>
                <a:spcPts val="2670"/>
              </a:lnSpc>
            </a:pPr>
            <a:r>
              <a:rPr lang="en-US" sz="2225" dirty="0">
                <a:solidFill>
                  <a:schemeClr val="bg1"/>
                </a:solidFill>
                <a:latin typeface="Inter Bold"/>
              </a:rPr>
              <a:t>      ),</a:t>
            </a:r>
          </a:p>
          <a:p>
            <a:pPr>
              <a:lnSpc>
                <a:spcPts val="2670"/>
              </a:lnSpc>
            </a:pPr>
            <a:r>
              <a:rPr lang="en-US" sz="2225" dirty="0">
                <a:solidFill>
                  <a:schemeClr val="bg1"/>
                </a:solidFill>
                <a:latin typeface="Inter Bold"/>
              </a:rPr>
              <a:t>    );</a:t>
            </a:r>
          </a:p>
          <a:p>
            <a:pPr>
              <a:lnSpc>
                <a:spcPts val="2670"/>
              </a:lnSpc>
            </a:pPr>
            <a:r>
              <a:rPr lang="en-US" sz="2225" dirty="0">
                <a:solidFill>
                  <a:schemeClr val="bg1"/>
                </a:solidFill>
                <a:latin typeface="Inter Bold"/>
              </a:rPr>
              <a:t>  }</a:t>
            </a:r>
          </a:p>
          <a:p>
            <a:pPr>
              <a:lnSpc>
                <a:spcPts val="2670"/>
              </a:lnSpc>
            </a:pPr>
            <a:r>
              <a:rPr lang="en-US" sz="2225" dirty="0">
                <a:solidFill>
                  <a:schemeClr val="bg1"/>
                </a:solidFill>
                <a:latin typeface="Inter Bold"/>
              </a:rPr>
              <a:t>}</a:t>
            </a:r>
          </a:p>
          <a:p>
            <a:pPr marL="0" lvl="0" indent="0" algn="l">
              <a:lnSpc>
                <a:spcPts val="2670"/>
              </a:lnSpc>
              <a:spcBef>
                <a:spcPct val="0"/>
              </a:spcBef>
            </a:pPr>
            <a:endParaRPr lang="en-US" sz="2225" dirty="0">
              <a:solidFill>
                <a:srgbClr val="000000"/>
              </a:solidFill>
              <a:latin typeface="Inte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Freeform 2"/>
          <p:cNvSpPr/>
          <p:nvPr/>
        </p:nvSpPr>
        <p:spPr>
          <a:xfrm>
            <a:off x="5178326" y="3652484"/>
            <a:ext cx="8060109" cy="5605816"/>
          </a:xfrm>
          <a:custGeom>
            <a:avLst/>
            <a:gdLst/>
            <a:ahLst/>
            <a:cxnLst/>
            <a:rect l="l" t="t" r="r" b="b"/>
            <a:pathLst>
              <a:path w="8060109" h="5605816">
                <a:moveTo>
                  <a:pt x="0" y="0"/>
                </a:moveTo>
                <a:lnTo>
                  <a:pt x="8060110" y="0"/>
                </a:lnTo>
                <a:lnTo>
                  <a:pt x="8060110" y="5605816"/>
                </a:lnTo>
                <a:lnTo>
                  <a:pt x="0" y="5605816"/>
                </a:lnTo>
                <a:lnTo>
                  <a:pt x="0" y="0"/>
                </a:lnTo>
                <a:close/>
              </a:path>
            </a:pathLst>
          </a:custGeom>
          <a:blipFill>
            <a:blip r:embed="rId2"/>
            <a:stretch>
              <a:fillRect t="-11735" b="-44917"/>
            </a:stretch>
          </a:blipFill>
        </p:spPr>
      </p:sp>
      <p:sp>
        <p:nvSpPr>
          <p:cNvPr id="3" name="TextBox 3"/>
          <p:cNvSpPr txBox="1"/>
          <p:nvPr/>
        </p:nvSpPr>
        <p:spPr>
          <a:xfrm>
            <a:off x="1289210" y="695368"/>
            <a:ext cx="7655043" cy="1447800"/>
          </a:xfrm>
          <a:prstGeom prst="rect">
            <a:avLst/>
          </a:prstGeom>
        </p:spPr>
        <p:txBody>
          <a:bodyPr lIns="0" tIns="0" rIns="0" bIns="0" rtlCol="0" anchor="t">
            <a:spAutoFit/>
          </a:bodyPr>
          <a:lstStyle/>
          <a:p>
            <a:pPr>
              <a:lnSpc>
                <a:spcPts val="5759"/>
              </a:lnSpc>
            </a:pPr>
            <a:r>
              <a:rPr lang="en-US" sz="4800" spc="446">
                <a:solidFill>
                  <a:srgbClr val="FFFFFF"/>
                </a:solidFill>
                <a:latin typeface="Bogart Bold"/>
              </a:rPr>
              <a:t>2.2. InheritedWidget</a:t>
            </a:r>
          </a:p>
          <a:p>
            <a:pPr algn="l">
              <a:lnSpc>
                <a:spcPts val="5759"/>
              </a:lnSpc>
            </a:pPr>
            <a:endParaRPr lang="en-US" sz="4800" spc="446">
              <a:solidFill>
                <a:srgbClr val="FFFFFF"/>
              </a:solidFill>
              <a:latin typeface="Bogart Bold"/>
            </a:endParaRPr>
          </a:p>
        </p:txBody>
      </p:sp>
      <p:sp>
        <p:nvSpPr>
          <p:cNvPr id="4" name="TextBox 4"/>
          <p:cNvSpPr txBox="1"/>
          <p:nvPr/>
        </p:nvSpPr>
        <p:spPr>
          <a:xfrm>
            <a:off x="1157462" y="1419268"/>
            <a:ext cx="16101838" cy="1999692"/>
          </a:xfrm>
          <a:prstGeom prst="rect">
            <a:avLst/>
          </a:prstGeom>
        </p:spPr>
        <p:txBody>
          <a:bodyPr lIns="0" tIns="0" rIns="0" bIns="0" rtlCol="0" anchor="t">
            <a:spAutoFit/>
          </a:bodyPr>
          <a:lstStyle/>
          <a:p>
            <a:pPr algn="just">
              <a:lnSpc>
                <a:spcPts val="3195"/>
              </a:lnSpc>
              <a:spcBef>
                <a:spcPct val="0"/>
              </a:spcBef>
            </a:pPr>
            <a:r>
              <a:rPr lang="en-US" sz="2662">
                <a:solidFill>
                  <a:srgbClr val="FF3131"/>
                </a:solidFill>
                <a:latin typeface="Inter Bold"/>
              </a:rPr>
              <a:t>InheritedWidget</a:t>
            </a:r>
            <a:r>
              <a:rPr lang="en-US" sz="2662">
                <a:solidFill>
                  <a:srgbClr val="FFFFFF"/>
                </a:solidFill>
                <a:latin typeface="Inter Bold"/>
              </a:rPr>
              <a:t> là một nơi lưu trữ data và cung cấp data cho </a:t>
            </a:r>
            <a:r>
              <a:rPr lang="en-US" sz="2662">
                <a:solidFill>
                  <a:srgbClr val="38B6FF"/>
                </a:solidFill>
                <a:latin typeface="Inter Bold"/>
              </a:rPr>
              <a:t>widget </a:t>
            </a:r>
            <a:r>
              <a:rPr lang="en-US" sz="2662">
                <a:solidFill>
                  <a:srgbClr val="FFFFFF"/>
                </a:solidFill>
                <a:latin typeface="Inter Bold"/>
              </a:rPr>
              <a:t>con trong widget tree. Tất cả widget con của </a:t>
            </a:r>
            <a:r>
              <a:rPr lang="en-US" sz="2662">
                <a:solidFill>
                  <a:srgbClr val="E50914"/>
                </a:solidFill>
                <a:latin typeface="Inter Bold"/>
              </a:rPr>
              <a:t>InheritedWidget </a:t>
            </a:r>
            <a:r>
              <a:rPr lang="en-US" sz="2662">
                <a:solidFill>
                  <a:srgbClr val="FFFFFF"/>
                </a:solidFill>
                <a:latin typeface="Inter Bold"/>
              </a:rPr>
              <a:t>đều có thể truy cập vào </a:t>
            </a:r>
            <a:r>
              <a:rPr lang="en-US" sz="2662">
                <a:solidFill>
                  <a:srgbClr val="E50914"/>
                </a:solidFill>
                <a:latin typeface="Inter Bold"/>
              </a:rPr>
              <a:t>InheritedWidget </a:t>
            </a:r>
            <a:r>
              <a:rPr lang="en-US" sz="2662">
                <a:solidFill>
                  <a:srgbClr val="FFFFFF"/>
                </a:solidFill>
                <a:latin typeface="Inter Bold"/>
              </a:rPr>
              <a:t>để lấy data. Tức là từ vị trí </a:t>
            </a:r>
            <a:r>
              <a:rPr lang="en-US" sz="2662">
                <a:solidFill>
                  <a:srgbClr val="FF3131"/>
                </a:solidFill>
                <a:latin typeface="Inter Bold"/>
              </a:rPr>
              <a:t>InheritedWidget</a:t>
            </a:r>
            <a:r>
              <a:rPr lang="en-US" sz="2662">
                <a:solidFill>
                  <a:srgbClr val="FFFFFF"/>
                </a:solidFill>
                <a:latin typeface="Inter Bold"/>
              </a:rPr>
              <a:t>, bạn không cần thiết phải truyền data xuống từng 1 </a:t>
            </a:r>
            <a:r>
              <a:rPr lang="en-US" sz="2662">
                <a:solidFill>
                  <a:srgbClr val="38B6FF"/>
                </a:solidFill>
                <a:latin typeface="Inter Bold"/>
              </a:rPr>
              <a:t>widget </a:t>
            </a:r>
            <a:r>
              <a:rPr lang="en-US" sz="2662">
                <a:solidFill>
                  <a:srgbClr val="FFFFFF"/>
                </a:solidFill>
                <a:latin typeface="Inter Bold"/>
              </a:rPr>
              <a:t>con một nữa mà </a:t>
            </a:r>
            <a:r>
              <a:rPr lang="en-US" sz="2662">
                <a:solidFill>
                  <a:srgbClr val="38B6FF"/>
                </a:solidFill>
                <a:latin typeface="Inter Bold"/>
              </a:rPr>
              <a:t>Widget </a:t>
            </a:r>
            <a:r>
              <a:rPr lang="en-US" sz="2662">
                <a:solidFill>
                  <a:srgbClr val="FFFFFF"/>
                </a:solidFill>
                <a:latin typeface="Inter Bold"/>
              </a:rPr>
              <a:t>con ở bất kỳ vị trí nào trên widget tree muốn lấy data từ </a:t>
            </a:r>
            <a:r>
              <a:rPr lang="en-US" sz="2662">
                <a:solidFill>
                  <a:srgbClr val="E50914"/>
                </a:solidFill>
                <a:latin typeface="Inter Bold"/>
              </a:rPr>
              <a:t>InheritedWidget</a:t>
            </a:r>
            <a:r>
              <a:rPr lang="en-US" sz="2662">
                <a:solidFill>
                  <a:srgbClr val="FFFFFF"/>
                </a:solidFill>
                <a:latin typeface="Inter Bold"/>
              </a:rPr>
              <a:t>, sẽ giơ cao cánh tay chộp lấy data mà nó muốn từ </a:t>
            </a:r>
            <a:r>
              <a:rPr lang="en-US" sz="2662">
                <a:solidFill>
                  <a:srgbClr val="E50914"/>
                </a:solidFill>
                <a:latin typeface="Inter Bold"/>
              </a:rPr>
              <a:t>InheritedWidget </a:t>
            </a:r>
            <a:r>
              <a:rPr lang="en-US" sz="2662">
                <a:solidFill>
                  <a:srgbClr val="FFFFFF"/>
                </a:solidFill>
                <a:latin typeface="Inter Bold"/>
              </a:rPr>
              <a:t>luôn.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717"/>
        </a:solidFill>
        <a:effectLst/>
      </p:bgPr>
    </p:bg>
    <p:spTree>
      <p:nvGrpSpPr>
        <p:cNvPr id="1" name=""/>
        <p:cNvGrpSpPr/>
        <p:nvPr/>
      </p:nvGrpSpPr>
      <p:grpSpPr>
        <a:xfrm>
          <a:off x="0" y="0"/>
          <a:ext cx="0" cy="0"/>
          <a:chOff x="0" y="0"/>
          <a:chExt cx="0" cy="0"/>
        </a:xfrm>
      </p:grpSpPr>
      <p:sp>
        <p:nvSpPr>
          <p:cNvPr id="2" name="TextBox 2"/>
          <p:cNvSpPr txBox="1"/>
          <p:nvPr/>
        </p:nvSpPr>
        <p:spPr>
          <a:xfrm>
            <a:off x="1289210" y="695368"/>
            <a:ext cx="3070356" cy="1447800"/>
          </a:xfrm>
          <a:prstGeom prst="rect">
            <a:avLst/>
          </a:prstGeom>
        </p:spPr>
        <p:txBody>
          <a:bodyPr lIns="0" tIns="0" rIns="0" bIns="0" rtlCol="0" anchor="t">
            <a:spAutoFit/>
          </a:bodyPr>
          <a:lstStyle/>
          <a:p>
            <a:pPr>
              <a:lnSpc>
                <a:spcPts val="5759"/>
              </a:lnSpc>
            </a:pPr>
            <a:r>
              <a:rPr lang="en-US" sz="4800" spc="446">
                <a:solidFill>
                  <a:srgbClr val="FFFFFF"/>
                </a:solidFill>
                <a:latin typeface="Bogart Bold"/>
              </a:rPr>
              <a:t>2.3. List</a:t>
            </a:r>
          </a:p>
          <a:p>
            <a:pPr algn="l">
              <a:lnSpc>
                <a:spcPts val="5759"/>
              </a:lnSpc>
            </a:pPr>
            <a:endParaRPr lang="en-US" sz="4800" spc="446">
              <a:solidFill>
                <a:srgbClr val="FFFFFF"/>
              </a:solidFill>
              <a:latin typeface="Bogart Bold"/>
            </a:endParaRPr>
          </a:p>
        </p:txBody>
      </p:sp>
      <p:sp>
        <p:nvSpPr>
          <p:cNvPr id="3" name="TextBox 3"/>
          <p:cNvSpPr txBox="1"/>
          <p:nvPr/>
        </p:nvSpPr>
        <p:spPr>
          <a:xfrm>
            <a:off x="891844" y="1409743"/>
            <a:ext cx="16367456" cy="1739954"/>
          </a:xfrm>
          <a:prstGeom prst="rect">
            <a:avLst/>
          </a:prstGeom>
        </p:spPr>
        <p:txBody>
          <a:bodyPr lIns="0" tIns="0" rIns="0" bIns="0" rtlCol="0" anchor="t">
            <a:spAutoFit/>
          </a:bodyPr>
          <a:lstStyle/>
          <a:p>
            <a:pPr algn="just">
              <a:lnSpc>
                <a:spcPts val="3424"/>
              </a:lnSpc>
              <a:spcBef>
                <a:spcPct val="0"/>
              </a:spcBef>
            </a:pPr>
            <a:r>
              <a:rPr lang="en-US" sz="2853">
                <a:solidFill>
                  <a:srgbClr val="FFFFFF"/>
                </a:solidFill>
                <a:latin typeface="Inter Bold"/>
              </a:rPr>
              <a:t>List(Danh sách) là yếu tố phổ biến nhất của mọi ứng dụng web hoặc di động. Chúng được tạo thành từ nhiều hàng mục, bao gồm văn bản, nút, nút chuyển đổi, biểu tượng, hình thu nhỏ và nhiều hàng khác. Chúng ta có thể sử dụng nó để hiển thị các thông tin khác nhau như menu, tab hoặc để phá vỡ sự đơn điệu của các tệp văn bản thuần túy.</a:t>
            </a:r>
          </a:p>
        </p:txBody>
      </p:sp>
      <p:grpSp>
        <p:nvGrpSpPr>
          <p:cNvPr id="4" name="Group 4"/>
          <p:cNvGrpSpPr/>
          <p:nvPr/>
        </p:nvGrpSpPr>
        <p:grpSpPr>
          <a:xfrm>
            <a:off x="1020185" y="3309364"/>
            <a:ext cx="3169706" cy="6679470"/>
            <a:chOff x="0" y="0"/>
            <a:chExt cx="4226275" cy="8905961"/>
          </a:xfrm>
        </p:grpSpPr>
        <p:sp>
          <p:nvSpPr>
            <p:cNvPr id="5" name="Freeform 5"/>
            <p:cNvSpPr/>
            <p:nvPr/>
          </p:nvSpPr>
          <p:spPr>
            <a:xfrm>
              <a:off x="0" y="1016000"/>
              <a:ext cx="4226275" cy="7889961"/>
            </a:xfrm>
            <a:custGeom>
              <a:avLst/>
              <a:gdLst/>
              <a:ahLst/>
              <a:cxnLst/>
              <a:rect l="l" t="t" r="r" b="b"/>
              <a:pathLst>
                <a:path w="4226275" h="7889961">
                  <a:moveTo>
                    <a:pt x="0" y="0"/>
                  </a:moveTo>
                  <a:lnTo>
                    <a:pt x="4226275" y="0"/>
                  </a:lnTo>
                  <a:lnTo>
                    <a:pt x="4226275" y="7889961"/>
                  </a:lnTo>
                  <a:lnTo>
                    <a:pt x="0" y="7889961"/>
                  </a:lnTo>
                  <a:lnTo>
                    <a:pt x="0" y="0"/>
                  </a:lnTo>
                  <a:close/>
                </a:path>
              </a:pathLst>
            </a:custGeom>
            <a:blipFill>
              <a:blip r:embed="rId2"/>
              <a:stretch>
                <a:fillRect/>
              </a:stretch>
            </a:blipFill>
          </p:spPr>
        </p:sp>
        <p:sp>
          <p:nvSpPr>
            <p:cNvPr id="6" name="TextBox 6"/>
            <p:cNvSpPr txBox="1"/>
            <p:nvPr/>
          </p:nvSpPr>
          <p:spPr>
            <a:xfrm>
              <a:off x="503362" y="9525"/>
              <a:ext cx="3219550" cy="663575"/>
            </a:xfrm>
            <a:prstGeom prst="rect">
              <a:avLst/>
            </a:prstGeom>
          </p:spPr>
          <p:txBody>
            <a:bodyPr lIns="0" tIns="0" rIns="0" bIns="0" rtlCol="0" anchor="t">
              <a:spAutoFit/>
            </a:bodyPr>
            <a:lstStyle/>
            <a:p>
              <a:pPr marL="0" lvl="0" indent="0" algn="just">
                <a:lnSpc>
                  <a:spcPts val="3995"/>
                </a:lnSpc>
                <a:spcBef>
                  <a:spcPct val="0"/>
                </a:spcBef>
              </a:pPr>
              <a:r>
                <a:rPr lang="en-US" sz="3329">
                  <a:solidFill>
                    <a:srgbClr val="E50914"/>
                  </a:solidFill>
                  <a:latin typeface="Inter Bold"/>
                </a:rPr>
                <a:t>List cơ bản</a:t>
              </a:r>
            </a:p>
          </p:txBody>
        </p:sp>
      </p:grpSp>
      <p:grpSp>
        <p:nvGrpSpPr>
          <p:cNvPr id="7" name="Group 7"/>
          <p:cNvGrpSpPr/>
          <p:nvPr/>
        </p:nvGrpSpPr>
        <p:grpSpPr>
          <a:xfrm>
            <a:off x="5480687" y="3358106"/>
            <a:ext cx="3163845" cy="6630704"/>
            <a:chOff x="0" y="0"/>
            <a:chExt cx="4218460" cy="8840939"/>
          </a:xfrm>
        </p:grpSpPr>
        <p:sp>
          <p:nvSpPr>
            <p:cNvPr id="8" name="Freeform 8"/>
            <p:cNvSpPr/>
            <p:nvPr/>
          </p:nvSpPr>
          <p:spPr>
            <a:xfrm>
              <a:off x="0" y="950978"/>
              <a:ext cx="4218460" cy="7889961"/>
            </a:xfrm>
            <a:custGeom>
              <a:avLst/>
              <a:gdLst/>
              <a:ahLst/>
              <a:cxnLst/>
              <a:rect l="l" t="t" r="r" b="b"/>
              <a:pathLst>
                <a:path w="4218460" h="7889961">
                  <a:moveTo>
                    <a:pt x="0" y="0"/>
                  </a:moveTo>
                  <a:lnTo>
                    <a:pt x="4218460" y="0"/>
                  </a:lnTo>
                  <a:lnTo>
                    <a:pt x="4218460" y="7889961"/>
                  </a:lnTo>
                  <a:lnTo>
                    <a:pt x="0" y="7889961"/>
                  </a:lnTo>
                  <a:lnTo>
                    <a:pt x="0" y="0"/>
                  </a:lnTo>
                  <a:close/>
                </a:path>
              </a:pathLst>
            </a:custGeom>
            <a:blipFill>
              <a:blip r:embed="rId3"/>
              <a:stretch>
                <a:fillRect l="-138" r="-138"/>
              </a:stretch>
            </a:blipFill>
          </p:spPr>
        </p:sp>
        <p:sp>
          <p:nvSpPr>
            <p:cNvPr id="9" name="TextBox 9"/>
            <p:cNvSpPr txBox="1"/>
            <p:nvPr/>
          </p:nvSpPr>
          <p:spPr>
            <a:xfrm>
              <a:off x="503902" y="9525"/>
              <a:ext cx="3210656" cy="663575"/>
            </a:xfrm>
            <a:prstGeom prst="rect">
              <a:avLst/>
            </a:prstGeom>
          </p:spPr>
          <p:txBody>
            <a:bodyPr lIns="0" tIns="0" rIns="0" bIns="0" rtlCol="0" anchor="t">
              <a:spAutoFit/>
            </a:bodyPr>
            <a:lstStyle/>
            <a:p>
              <a:pPr marL="0" lvl="0" indent="0" algn="just">
                <a:lnSpc>
                  <a:spcPts val="3995"/>
                </a:lnSpc>
                <a:spcBef>
                  <a:spcPct val="0"/>
                </a:spcBef>
              </a:pPr>
              <a:r>
                <a:rPr lang="en-US" sz="3329" u="none" strike="noStrike">
                  <a:solidFill>
                    <a:srgbClr val="E50914"/>
                  </a:solidFill>
                  <a:latin typeface="Inter Bold"/>
                </a:rPr>
                <a:t>Long Lists</a:t>
              </a:r>
            </a:p>
          </p:txBody>
        </p:sp>
      </p:grpSp>
      <p:grpSp>
        <p:nvGrpSpPr>
          <p:cNvPr id="10" name="Group 10"/>
          <p:cNvGrpSpPr/>
          <p:nvPr/>
        </p:nvGrpSpPr>
        <p:grpSpPr>
          <a:xfrm>
            <a:off x="9935327" y="3309387"/>
            <a:ext cx="3151131" cy="6679423"/>
            <a:chOff x="0" y="0"/>
            <a:chExt cx="4201508" cy="8905897"/>
          </a:xfrm>
        </p:grpSpPr>
        <p:sp>
          <p:nvSpPr>
            <p:cNvPr id="11" name="Freeform 11"/>
            <p:cNvSpPr/>
            <p:nvPr/>
          </p:nvSpPr>
          <p:spPr>
            <a:xfrm>
              <a:off x="0" y="1015937"/>
              <a:ext cx="4201508" cy="7889961"/>
            </a:xfrm>
            <a:custGeom>
              <a:avLst/>
              <a:gdLst/>
              <a:ahLst/>
              <a:cxnLst/>
              <a:rect l="l" t="t" r="r" b="b"/>
              <a:pathLst>
                <a:path w="4201508" h="7889961">
                  <a:moveTo>
                    <a:pt x="0" y="0"/>
                  </a:moveTo>
                  <a:lnTo>
                    <a:pt x="4201508" y="0"/>
                  </a:lnTo>
                  <a:lnTo>
                    <a:pt x="4201508" y="7889960"/>
                  </a:lnTo>
                  <a:lnTo>
                    <a:pt x="0" y="7889960"/>
                  </a:lnTo>
                  <a:lnTo>
                    <a:pt x="0" y="0"/>
                  </a:lnTo>
                  <a:close/>
                </a:path>
              </a:pathLst>
            </a:custGeom>
            <a:blipFill>
              <a:blip r:embed="rId4"/>
              <a:stretch>
                <a:fillRect/>
              </a:stretch>
            </a:blipFill>
          </p:spPr>
        </p:sp>
        <p:sp>
          <p:nvSpPr>
            <p:cNvPr id="12" name="TextBox 12"/>
            <p:cNvSpPr txBox="1"/>
            <p:nvPr/>
          </p:nvSpPr>
          <p:spPr>
            <a:xfrm>
              <a:off x="939815" y="9525"/>
              <a:ext cx="2321877" cy="663575"/>
            </a:xfrm>
            <a:prstGeom prst="rect">
              <a:avLst/>
            </a:prstGeom>
          </p:spPr>
          <p:txBody>
            <a:bodyPr lIns="0" tIns="0" rIns="0" bIns="0" rtlCol="0" anchor="t">
              <a:spAutoFit/>
            </a:bodyPr>
            <a:lstStyle/>
            <a:p>
              <a:pPr marL="0" lvl="0" indent="0" algn="just">
                <a:lnSpc>
                  <a:spcPts val="3995"/>
                </a:lnSpc>
                <a:spcBef>
                  <a:spcPct val="0"/>
                </a:spcBef>
              </a:pPr>
              <a:r>
                <a:rPr lang="en-US" sz="3329" u="none" strike="noStrike">
                  <a:solidFill>
                    <a:srgbClr val="E50914"/>
                  </a:solidFill>
                  <a:latin typeface="Inter Bold"/>
                </a:rPr>
                <a:t>Grid List</a:t>
              </a:r>
            </a:p>
          </p:txBody>
        </p:sp>
      </p:grpSp>
      <p:grpSp>
        <p:nvGrpSpPr>
          <p:cNvPr id="13" name="Group 13"/>
          <p:cNvGrpSpPr/>
          <p:nvPr/>
        </p:nvGrpSpPr>
        <p:grpSpPr>
          <a:xfrm>
            <a:off x="13934042" y="3309364"/>
            <a:ext cx="3196916" cy="6679470"/>
            <a:chOff x="0" y="0"/>
            <a:chExt cx="4262555" cy="8905961"/>
          </a:xfrm>
        </p:grpSpPr>
        <p:sp>
          <p:nvSpPr>
            <p:cNvPr id="14" name="Freeform 14"/>
            <p:cNvSpPr/>
            <p:nvPr/>
          </p:nvSpPr>
          <p:spPr>
            <a:xfrm>
              <a:off x="0" y="1016000"/>
              <a:ext cx="4262555" cy="7889961"/>
            </a:xfrm>
            <a:custGeom>
              <a:avLst/>
              <a:gdLst/>
              <a:ahLst/>
              <a:cxnLst/>
              <a:rect l="l" t="t" r="r" b="b"/>
              <a:pathLst>
                <a:path w="4262555" h="7889961">
                  <a:moveTo>
                    <a:pt x="0" y="0"/>
                  </a:moveTo>
                  <a:lnTo>
                    <a:pt x="4262555" y="0"/>
                  </a:lnTo>
                  <a:lnTo>
                    <a:pt x="4262555" y="7889961"/>
                  </a:lnTo>
                  <a:lnTo>
                    <a:pt x="0" y="7889961"/>
                  </a:lnTo>
                  <a:lnTo>
                    <a:pt x="0" y="0"/>
                  </a:lnTo>
                  <a:close/>
                </a:path>
              </a:pathLst>
            </a:custGeom>
            <a:blipFill>
              <a:blip r:embed="rId5"/>
              <a:stretch>
                <a:fillRect/>
              </a:stretch>
            </a:blipFill>
          </p:spPr>
        </p:sp>
        <p:sp>
          <p:nvSpPr>
            <p:cNvPr id="15" name="TextBox 15"/>
            <p:cNvSpPr txBox="1"/>
            <p:nvPr/>
          </p:nvSpPr>
          <p:spPr>
            <a:xfrm>
              <a:off x="121344" y="9525"/>
              <a:ext cx="4019867" cy="663575"/>
            </a:xfrm>
            <a:prstGeom prst="rect">
              <a:avLst/>
            </a:prstGeom>
          </p:spPr>
          <p:txBody>
            <a:bodyPr lIns="0" tIns="0" rIns="0" bIns="0" rtlCol="0" anchor="t">
              <a:spAutoFit/>
            </a:bodyPr>
            <a:lstStyle/>
            <a:p>
              <a:pPr marL="0" lvl="0" indent="0" algn="just">
                <a:lnSpc>
                  <a:spcPts val="3995"/>
                </a:lnSpc>
                <a:spcBef>
                  <a:spcPct val="0"/>
                </a:spcBef>
              </a:pPr>
              <a:r>
                <a:rPr lang="en-US" sz="3329" u="none" strike="noStrike">
                  <a:solidFill>
                    <a:srgbClr val="E50914"/>
                  </a:solidFill>
                  <a:latin typeface="Inter Bold"/>
                </a:rPr>
                <a:t>Horizontal List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1397</Words>
  <Application>Microsoft Office PowerPoint</Application>
  <PresentationFormat>Custom</PresentationFormat>
  <Paragraphs>159</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 Nova Bold</vt:lpstr>
      <vt:lpstr>Arial</vt:lpstr>
      <vt:lpstr>Bogart Bold</vt:lpstr>
      <vt:lpstr>Inter</vt:lpstr>
      <vt:lpstr>Inter Bold</vt:lpstr>
      <vt:lpstr>Muli Semi-Bold</vt:lpstr>
      <vt:lpstr>Inter Light</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https://fonts.google.com/specimen/Inter</dc:title>
  <dc:creator>Diệu Xuân</dc:creator>
  <cp:lastModifiedBy>Nguyễn Xuân Diệu</cp:lastModifiedBy>
  <cp:revision>17</cp:revision>
  <dcterms:created xsi:type="dcterms:W3CDTF">2006-08-16T00:00:00Z</dcterms:created>
  <dcterms:modified xsi:type="dcterms:W3CDTF">2023-08-11T09:29:20Z</dcterms:modified>
  <dc:identifier>DAFqv7BfO3E</dc:identifier>
</cp:coreProperties>
</file>